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ags/tag5.xml" ContentType="application/vnd.openxmlformats-officedocument.presentationml.tags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4"/>
    <p:sldMasterId id="2147483952" r:id="rId5"/>
    <p:sldMasterId id="2147484161" r:id="rId6"/>
    <p:sldMasterId id="2147484228" r:id="rId7"/>
    <p:sldMasterId id="2147484292" r:id="rId8"/>
    <p:sldMasterId id="2147484307" r:id="rId9"/>
    <p:sldMasterId id="2147484335" r:id="rId10"/>
    <p:sldMasterId id="2147484345" r:id="rId11"/>
    <p:sldMasterId id="2147484360" r:id="rId12"/>
    <p:sldMasterId id="2147484378" r:id="rId13"/>
    <p:sldMasterId id="2147484421" r:id="rId14"/>
    <p:sldMasterId id="2147484433" r:id="rId15"/>
    <p:sldMasterId id="2147484447" r:id="rId16"/>
    <p:sldMasterId id="2147484465" r:id="rId17"/>
  </p:sldMasterIdLst>
  <p:notesMasterIdLst>
    <p:notesMasterId r:id="rId33"/>
  </p:notesMasterIdLst>
  <p:handoutMasterIdLst>
    <p:handoutMasterId r:id="rId34"/>
  </p:handoutMasterIdLst>
  <p:sldIdLst>
    <p:sldId id="2147471968" r:id="rId18"/>
    <p:sldId id="2147476220" r:id="rId19"/>
    <p:sldId id="2147476260" r:id="rId20"/>
    <p:sldId id="2147476219" r:id="rId21"/>
    <p:sldId id="2147476261" r:id="rId22"/>
    <p:sldId id="2147476262" r:id="rId23"/>
    <p:sldId id="2147476273" r:id="rId24"/>
    <p:sldId id="2147471999" r:id="rId25"/>
    <p:sldId id="2147471970" r:id="rId26"/>
    <p:sldId id="2147471971" r:id="rId27"/>
    <p:sldId id="2147471972" r:id="rId28"/>
    <p:sldId id="2147471975" r:id="rId29"/>
    <p:sldId id="2147476270" r:id="rId30"/>
    <p:sldId id="2147476271" r:id="rId31"/>
    <p:sldId id="2147471985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 Bonus Display Black" panose="020B0606030202010107" pitchFamily="34" charset="77"/>
      <p:bold r:id="rId41"/>
    </p:embeddedFont>
    <p:embeddedFont>
      <p:font typeface="S Bonus Display Bold" panose="020B0606030202010107" pitchFamily="34" charset="77"/>
      <p:regular r:id="rId42"/>
      <p:bold r:id="rId43"/>
      <p:italic r:id="rId44"/>
      <p:boldItalic r:id="rId45"/>
    </p:embeddedFont>
    <p:embeddedFont>
      <p:font typeface="S Bonus Display SemiBold" panose="020B0606030202010107" pitchFamily="34" charset="77"/>
      <p:regular r:id="rId46"/>
      <p:bold r:id="rId47"/>
      <p:italic r:id="rId48"/>
      <p:boldItalic r:id="rId49"/>
    </p:embeddedFont>
    <p:embeddedFont>
      <p:font typeface="S Bonus Text" panose="020F0502020204030204" pitchFamily="34" charset="0"/>
      <p:regular r:id="rId50"/>
      <p:bold r:id="rId51"/>
      <p:italic r:id="rId52"/>
      <p:boldItalic r:id="rId53"/>
    </p:embeddedFont>
    <p:embeddedFont>
      <p:font typeface="S Bonus UX" panose="020B0603040502010207" pitchFamily="34" charset="77"/>
      <p:regular r:id="rId54"/>
      <p:bold r:id="rId55"/>
      <p:italic r:id="rId56"/>
      <p:boldItalic r:id="rId57"/>
    </p:embeddedFont>
  </p:embeddedFontLst>
  <p:custDataLst>
    <p:tags r:id="rId58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277245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554491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831737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108983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1386230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1663475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1940723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2217969" algn="l" defTabSz="5544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6127483E-5104-4942-A269-1E104D5F0834}">
          <p14:sldIdLst>
            <p14:sldId id="2147471968"/>
            <p14:sldId id="2147476220"/>
            <p14:sldId id="2147476260"/>
            <p14:sldId id="2147476219"/>
            <p14:sldId id="2147476261"/>
            <p14:sldId id="2147476262"/>
            <p14:sldId id="2147476273"/>
            <p14:sldId id="2147471999"/>
            <p14:sldId id="2147471970"/>
            <p14:sldId id="2147471971"/>
            <p14:sldId id="2147471972"/>
            <p14:sldId id="2147471975"/>
            <p14:sldId id="2147476270"/>
            <p14:sldId id="2147476271"/>
            <p14:sldId id="21474719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15992-651E-E5E7-53B8-01A71BA2ADD4}" name="Laine Leea, SOK" initials="LLS" userId="S::leea.laine@sok.fi::7a8c9f75-20f7-430e-95d1-05581ed1bb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FFBB"/>
    <a:srgbClr val="01752D"/>
    <a:srgbClr val="00B450"/>
    <a:srgbClr val="E2FEE8"/>
    <a:srgbClr val="05AA44"/>
    <a:srgbClr val="0F6A41"/>
    <a:srgbClr val="0E6D43"/>
    <a:srgbClr val="FFFFFF"/>
    <a:srgbClr val="00AA45"/>
    <a:srgbClr val="E6F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Teematyyli 1 - Korostu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6"/>
    <p:restoredTop sz="94628"/>
  </p:normalViewPr>
  <p:slideViewPr>
    <p:cSldViewPr snapToGrid="0">
      <p:cViewPr>
        <p:scale>
          <a:sx n="94" d="100"/>
          <a:sy n="94" d="100"/>
        </p:scale>
        <p:origin x="137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5.fntdata"/><Relationship Id="rId21" Type="http://schemas.openxmlformats.org/officeDocument/2006/relationships/slide" Target="slides/slide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gs" Target="tags/tag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meri.lemmetyinen/Downloads/IAB%20Europe%20kaupan%20median%20ominaisuud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meri.lemmetyinen/Downloads/IAB%20Europe%20kaupan%20median%20ominaisuud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Taul1!$C$1</c:f>
              <c:strCache>
                <c:ptCount val="1"/>
                <c:pt idx="0">
                  <c:v>Toimistot</c:v>
                </c:pt>
              </c:strCache>
            </c:strRef>
          </c:tx>
          <c:spPr>
            <a:solidFill>
              <a:srgbClr val="00EB5A"/>
            </a:solidFill>
            <a:ln>
              <a:noFill/>
            </a:ln>
            <a:effectLst/>
          </c:spPr>
          <c:invertIfNegative val="0"/>
          <c:cat>
            <c:strRef>
              <c:f>Taul1!$A$2:$A$6</c:f>
              <c:strCache>
                <c:ptCount val="5"/>
                <c:pt idx="0">
                  <c:v>Mitattavuus ('closed-loop')</c:v>
                </c:pt>
                <c:pt idx="1">
                  <c:v>Kauppojen asiakasdata (1st party data)</c:v>
                </c:pt>
                <c:pt idx="2">
                  <c:v>Tuotetason data</c:v>
                </c:pt>
                <c:pt idx="3">
                  <c:v>Asiakkaiden tavoittaminen lähellä ostohetkeä</c:v>
                </c:pt>
                <c:pt idx="4">
                  <c:v>Markkinointiyhteistyö kauppojen kanssaa</c:v>
                </c:pt>
              </c:strCache>
            </c:strRef>
          </c:cat>
          <c:val>
            <c:numRef>
              <c:f>Taul1!$C$2:$C$6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0.33</c:v>
                </c:pt>
                <c:pt idx="2">
                  <c:v>0.22</c:v>
                </c:pt>
                <c:pt idx="3">
                  <c:v>0.26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8-9D4F-A7E4-FAB5117DDD7E}"/>
            </c:ext>
          </c:extLst>
        </c:ser>
        <c:ser>
          <c:idx val="1"/>
          <c:order val="1"/>
          <c:tx>
            <c:strRef>
              <c:f>Taul1!$B$1</c:f>
              <c:strCache>
                <c:ptCount val="1"/>
                <c:pt idx="0">
                  <c:v>Mainostajat</c:v>
                </c:pt>
              </c:strCache>
            </c:strRef>
          </c:tx>
          <c:spPr>
            <a:solidFill>
              <a:srgbClr val="007841"/>
            </a:solidFill>
            <a:ln>
              <a:noFill/>
            </a:ln>
            <a:effectLst/>
          </c:spPr>
          <c:invertIfNegative val="0"/>
          <c:cat>
            <c:strRef>
              <c:f>Taul1!$A$2:$A$6</c:f>
              <c:strCache>
                <c:ptCount val="5"/>
                <c:pt idx="0">
                  <c:v>Mitattavuus ('closed-loop')</c:v>
                </c:pt>
                <c:pt idx="1">
                  <c:v>Kauppojen asiakasdata (1st party data)</c:v>
                </c:pt>
                <c:pt idx="2">
                  <c:v>Tuotetason data</c:v>
                </c:pt>
                <c:pt idx="3">
                  <c:v>Asiakkaiden tavoittaminen lähellä ostohetkeä</c:v>
                </c:pt>
                <c:pt idx="4">
                  <c:v>Markkinointiyhteistyö kauppojen kanssaa</c:v>
                </c:pt>
              </c:strCache>
            </c:strRef>
          </c:cat>
          <c:val>
            <c:numRef>
              <c:f>Taul1!$B$2:$B$6</c:f>
              <c:numCache>
                <c:formatCode>0%</c:formatCode>
                <c:ptCount val="5"/>
                <c:pt idx="0">
                  <c:v>0.36</c:v>
                </c:pt>
                <c:pt idx="1">
                  <c:v>0.36</c:v>
                </c:pt>
                <c:pt idx="2">
                  <c:v>0.27</c:v>
                </c:pt>
                <c:pt idx="3">
                  <c:v>0.23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8-9D4F-A7E4-FAB5117DD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047743"/>
        <c:axId val="1141512287"/>
      </c:barChart>
      <c:catAx>
        <c:axId val="94204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 Bonus UX" panose="020B0603040502010207" pitchFamily="34" charset="77"/>
                <a:ea typeface="+mn-ea"/>
                <a:cs typeface="+mn-cs"/>
              </a:defRPr>
            </a:pPr>
            <a:endParaRPr lang="fi-FI"/>
          </a:p>
        </c:txPr>
        <c:crossAx val="1141512287"/>
        <c:crosses val="autoZero"/>
        <c:auto val="1"/>
        <c:lblAlgn val="ctr"/>
        <c:lblOffset val="100"/>
        <c:noMultiLvlLbl val="0"/>
      </c:catAx>
      <c:valAx>
        <c:axId val="1141512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42047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98742775161535"/>
          <c:y val="0.87601068584583375"/>
          <c:w val="0.16446886108567979"/>
          <c:h val="6.6595222823144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Taul1!$C$1</c:f>
              <c:strCache>
                <c:ptCount val="1"/>
                <c:pt idx="0">
                  <c:v>Toimistot</c:v>
                </c:pt>
              </c:strCache>
            </c:strRef>
          </c:tx>
          <c:spPr>
            <a:solidFill>
              <a:srgbClr val="00EB5A"/>
            </a:solidFill>
            <a:ln>
              <a:noFill/>
            </a:ln>
            <a:effectLst/>
          </c:spPr>
          <c:invertIfNegative val="0"/>
          <c:cat>
            <c:strRef>
              <c:f>Taul1!$A$2:$A$6</c:f>
              <c:strCache>
                <c:ptCount val="5"/>
                <c:pt idx="0">
                  <c:v>Mitattavuus ('closed-loop')</c:v>
                </c:pt>
                <c:pt idx="1">
                  <c:v>Kauppojen asiakasdata (1st party data)</c:v>
                </c:pt>
                <c:pt idx="2">
                  <c:v>Tuotetason data</c:v>
                </c:pt>
                <c:pt idx="3">
                  <c:v>Asiakkaiden tavoittaminen lähellä ostohetkeä</c:v>
                </c:pt>
                <c:pt idx="4">
                  <c:v>Markkinointiyhteistyö kauppojen kanssaa</c:v>
                </c:pt>
              </c:strCache>
            </c:strRef>
          </c:cat>
          <c:val>
            <c:numRef>
              <c:f>Taul1!$C$2:$C$6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0.33</c:v>
                </c:pt>
                <c:pt idx="2">
                  <c:v>0.22</c:v>
                </c:pt>
                <c:pt idx="3">
                  <c:v>0.26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8-9D4F-A7E4-FAB5117DDD7E}"/>
            </c:ext>
          </c:extLst>
        </c:ser>
        <c:ser>
          <c:idx val="1"/>
          <c:order val="1"/>
          <c:tx>
            <c:strRef>
              <c:f>Taul1!$B$1</c:f>
              <c:strCache>
                <c:ptCount val="1"/>
                <c:pt idx="0">
                  <c:v>Mainostajat</c:v>
                </c:pt>
              </c:strCache>
            </c:strRef>
          </c:tx>
          <c:spPr>
            <a:solidFill>
              <a:srgbClr val="007841"/>
            </a:solidFill>
            <a:ln>
              <a:noFill/>
            </a:ln>
            <a:effectLst/>
          </c:spPr>
          <c:invertIfNegative val="0"/>
          <c:cat>
            <c:strRef>
              <c:f>Taul1!$A$2:$A$6</c:f>
              <c:strCache>
                <c:ptCount val="5"/>
                <c:pt idx="0">
                  <c:v>Mitattavuus ('closed-loop')</c:v>
                </c:pt>
                <c:pt idx="1">
                  <c:v>Kauppojen asiakasdata (1st party data)</c:v>
                </c:pt>
                <c:pt idx="2">
                  <c:v>Tuotetason data</c:v>
                </c:pt>
                <c:pt idx="3">
                  <c:v>Asiakkaiden tavoittaminen lähellä ostohetkeä</c:v>
                </c:pt>
                <c:pt idx="4">
                  <c:v>Markkinointiyhteistyö kauppojen kanssaa</c:v>
                </c:pt>
              </c:strCache>
            </c:strRef>
          </c:cat>
          <c:val>
            <c:numRef>
              <c:f>Taul1!$B$2:$B$6</c:f>
              <c:numCache>
                <c:formatCode>0%</c:formatCode>
                <c:ptCount val="5"/>
                <c:pt idx="0">
                  <c:v>0.36</c:v>
                </c:pt>
                <c:pt idx="1">
                  <c:v>0.36</c:v>
                </c:pt>
                <c:pt idx="2">
                  <c:v>0.27</c:v>
                </c:pt>
                <c:pt idx="3">
                  <c:v>0.23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8-9D4F-A7E4-FAB5117DD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2047743"/>
        <c:axId val="1141512287"/>
      </c:barChart>
      <c:catAx>
        <c:axId val="9420477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 Bonus UX" panose="020B0603040502010207" pitchFamily="34" charset="77"/>
                <a:ea typeface="+mn-ea"/>
                <a:cs typeface="+mn-cs"/>
              </a:defRPr>
            </a:pPr>
            <a:endParaRPr lang="fi-FI"/>
          </a:p>
        </c:txPr>
        <c:crossAx val="1141512287"/>
        <c:crosses val="autoZero"/>
        <c:auto val="1"/>
        <c:lblAlgn val="ctr"/>
        <c:lblOffset val="100"/>
        <c:noMultiLvlLbl val="0"/>
      </c:catAx>
      <c:valAx>
        <c:axId val="1141512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42047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98742775161535"/>
          <c:y val="0.87601068584583375"/>
          <c:w val="0.16446886108567979"/>
          <c:h val="6.65952228231445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6D8172-1B24-CA49-8107-125F0EA7F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7ACFD-A3A2-7F48-A57B-5C0349AC6F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32C80-E750-4C4C-A4CC-0247B3FEB714}" type="datetimeFigureOut">
              <a:rPr lang="fi-FI" smtClean="0"/>
              <a:t>7.12.2023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574E5-DC7E-6346-95D0-59315AA21F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6AD68-EFFC-D94F-9B6D-8959DBD069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60AAC-AD64-104E-9AC7-630E5CC7A3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219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54491" latinLnBrk="0">
      <a:defRPr sz="1200">
        <a:latin typeface="+mj-lt"/>
        <a:ea typeface="+mj-ea"/>
        <a:cs typeface="+mj-cs"/>
        <a:sym typeface="Calibri"/>
      </a:defRPr>
    </a:lvl1pPr>
    <a:lvl2pPr indent="228600" defTabSz="554491" latinLnBrk="0">
      <a:defRPr sz="1200">
        <a:latin typeface="+mj-lt"/>
        <a:ea typeface="+mj-ea"/>
        <a:cs typeface="+mj-cs"/>
        <a:sym typeface="Calibri"/>
      </a:defRPr>
    </a:lvl2pPr>
    <a:lvl3pPr indent="457200" defTabSz="554491" latinLnBrk="0">
      <a:defRPr sz="1200">
        <a:latin typeface="+mj-lt"/>
        <a:ea typeface="+mj-ea"/>
        <a:cs typeface="+mj-cs"/>
        <a:sym typeface="Calibri"/>
      </a:defRPr>
    </a:lvl3pPr>
    <a:lvl4pPr indent="685800" defTabSz="554491" latinLnBrk="0">
      <a:defRPr sz="1200">
        <a:latin typeface="+mj-lt"/>
        <a:ea typeface="+mj-ea"/>
        <a:cs typeface="+mj-cs"/>
        <a:sym typeface="Calibri"/>
      </a:defRPr>
    </a:lvl4pPr>
    <a:lvl5pPr indent="914400" defTabSz="554491" latinLnBrk="0">
      <a:defRPr sz="1200">
        <a:latin typeface="+mj-lt"/>
        <a:ea typeface="+mj-ea"/>
        <a:cs typeface="+mj-cs"/>
        <a:sym typeface="Calibri"/>
      </a:defRPr>
    </a:lvl5pPr>
    <a:lvl6pPr indent="1143000" defTabSz="554491" latinLnBrk="0">
      <a:defRPr sz="1200">
        <a:latin typeface="+mj-lt"/>
        <a:ea typeface="+mj-ea"/>
        <a:cs typeface="+mj-cs"/>
        <a:sym typeface="Calibri"/>
      </a:defRPr>
    </a:lvl6pPr>
    <a:lvl7pPr indent="1371600" defTabSz="554491" latinLnBrk="0">
      <a:defRPr sz="1200">
        <a:latin typeface="+mj-lt"/>
        <a:ea typeface="+mj-ea"/>
        <a:cs typeface="+mj-cs"/>
        <a:sym typeface="Calibri"/>
      </a:defRPr>
    </a:lvl7pPr>
    <a:lvl8pPr indent="1600200" defTabSz="554491" latinLnBrk="0">
      <a:defRPr sz="1200">
        <a:latin typeface="+mj-lt"/>
        <a:ea typeface="+mj-ea"/>
        <a:cs typeface="+mj-cs"/>
        <a:sym typeface="Calibri"/>
      </a:defRPr>
    </a:lvl8pPr>
    <a:lvl9pPr indent="1828800" defTabSz="55449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841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3496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9279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3860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882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1716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Hiotaan otsikkoa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73635-6877-4CAD-8F6D-C1050225D22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130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73635-6877-4CAD-8F6D-C1050225D22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07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tif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9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9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9AAEEAB-15E9-4A85-9216-AAD848AEB5CC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94FF-80DA-C9D5-FC20-4D4EF98FC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849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F64E12A5-648E-4EFC-B4CF-52E3260D8FCE}" type="datetime1">
              <a:rPr lang="en-US" smtClean="0"/>
              <a:t>12/7/23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4984562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DF3F6C7-8BA8-4C2F-B7B1-46F9446D7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086" y="664"/>
            <a:ext cx="5500914" cy="634253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094F07-80EF-48F3-B831-838A07FD8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31E707A-A6E0-40C9-A5EE-EEF151B4C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BB9200-556F-4A7F-A88B-84B954E603E1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FBA3B157-7FC4-4D8A-BF82-C4B2E4DB97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77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39" name="Footer Placeholder 1">
            <a:extLst>
              <a:ext uri="{FF2B5EF4-FFF2-40B4-BE49-F238E27FC236}">
                <a16:creationId xmlns:a16="http://schemas.microsoft.com/office/drawing/2014/main" id="{0A997155-DA11-46D8-AD96-DC53325A9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40" name="Date Placeholder 2">
            <a:extLst>
              <a:ext uri="{FF2B5EF4-FFF2-40B4-BE49-F238E27FC236}">
                <a16:creationId xmlns:a16="http://schemas.microsoft.com/office/drawing/2014/main" id="{DAA9EC9E-EEA5-442C-9858-CD6EF477C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EA3DE8B8-ED2A-494D-AC6F-ACCCD38F38A0}" type="datetime1">
              <a:rPr lang="fi-FI" smtClean="0"/>
              <a:t>7.12.2023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66D5A8D-DD44-4D1B-A2EF-CB172B9C3B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4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FAE96F0-7572-45F1-B300-EE83477E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087" y="-47551"/>
            <a:ext cx="5500914" cy="63907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70B6F23-2DE1-4002-AD7D-6D69749C0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6BB6AA-603C-44EF-AA17-B7E7F3FD27F3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482B3823-E613-4B98-A6F2-30BF73ED9D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77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35" name="Footer Placeholder 1">
            <a:extLst>
              <a:ext uri="{FF2B5EF4-FFF2-40B4-BE49-F238E27FC236}">
                <a16:creationId xmlns:a16="http://schemas.microsoft.com/office/drawing/2014/main" id="{E7A908C8-DD9B-4F15-AD7A-64C510113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A00C2E69-4E15-4CAB-A517-A207F49F9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CC4F2482-F918-4163-AE48-A92E00FEA4F2}" type="datetime1">
              <a:rPr lang="fi-FI" smtClean="0"/>
              <a:t>7.12.2023</a:t>
            </a:fld>
            <a:endParaRPr lang="fi-FI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926662E-475A-49BF-BB88-E33A7AE393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45788-D84D-4C3E-B13D-B37B77C93C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83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id="{6EEEA1B5-CB1E-44E4-9653-E7A288549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086" y="1"/>
            <a:ext cx="5500914" cy="63432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5EE8F18-4D9E-45FD-8264-D8403CAE5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7984A1-B2F3-45C4-9CC9-916F3BF7132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5562BF0E-1170-4EC4-90AB-048F0910F8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41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F40342FB-F6E1-4ECF-91E7-1FDAE0126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BFD14EF6-B547-45E1-AF4E-62A2FE479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92FCEE47-0E04-4EAB-B335-4BA4F72CDA24}" type="datetime1">
              <a:rPr lang="fi-FI" smtClean="0"/>
              <a:t>7.12.2023</a:t>
            </a:fld>
            <a:endParaRPr lang="fi-FI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6222B7E-61C8-48AC-B5DB-7896C96EEF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F313F1-9959-47A3-BABA-AA7AA89304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8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4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98963A9-F41A-4416-8F44-4A8E0A581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087" y="2"/>
            <a:ext cx="5500914" cy="634318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44440A8-F481-4B7C-B989-98B80B6017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7BDCE6-32D6-40D4-BF46-DDBF9552A7ED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78A70615-6265-48A1-82CB-701BED8FD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41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25AE9640-8469-4606-8DBD-4C8BD3F23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20A223AC-5D89-4E0D-A594-C34789FF9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0B6EC4F1-C286-4B0D-874C-3D3F1DD64564}" type="datetime1">
              <a:rPr lang="fi-FI" smtClean="0"/>
              <a:t>7.12.2023</a:t>
            </a:fld>
            <a:endParaRPr lang="fi-FI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A7200AE-09F8-45E3-9945-FD9BB2C578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EA643-1E5F-4124-91AF-9A19116A38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961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5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B6AFF56-5CFB-4730-A33E-02C4E32D4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086" y="2"/>
            <a:ext cx="5500914" cy="634319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EF35310-5D42-43C3-8572-C6CCBB008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574E4B-763F-4DBF-BC1C-FE8C3492A48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93B9294-D0A1-48BC-966C-553AEE26B5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77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30" name="Footer Placeholder 1">
            <a:extLst>
              <a:ext uri="{FF2B5EF4-FFF2-40B4-BE49-F238E27FC236}">
                <a16:creationId xmlns:a16="http://schemas.microsoft.com/office/drawing/2014/main" id="{D79D876A-FC28-40F5-ADC0-500F79BFE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3B282440-96BB-4A12-821C-7B8107878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945AA59-8042-44B3-BAD0-916D2B867E60}" type="datetime1">
              <a:rPr lang="fi-FI" smtClean="0"/>
              <a:t>7.12.2023</a:t>
            </a:fld>
            <a:endParaRPr lang="fi-FI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EC37500-5B0F-490D-A17D-0CEF8764F8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43CDDE-215C-4AC5-8928-4A838ED1A5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056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6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2768E19-57B7-0D4D-A8F2-2502A74D7D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1086" y="1"/>
            <a:ext cx="5500914" cy="639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8FB2AE6-EB6A-445D-9959-04D4EB4C1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FF7466-137D-4B80-B109-526D61150C7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81315F24-38E2-4A20-A979-FB7C4DB1E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41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BC36D6B8-3653-4365-8AB0-7133E06A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5A44B7E2-DBE2-42A6-990B-12F633514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CE804AB3-5D7C-4983-9038-5121458FB8AC}" type="datetime1">
              <a:rPr lang="fi-FI" smtClean="0"/>
              <a:t>7.12.2023</a:t>
            </a:fld>
            <a:endParaRPr lang="fi-FI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A694137-DEA7-4CD2-8D76-EBDCA72871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D081B2-723D-452E-80CA-4116A37EE8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9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7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DF8738-C23E-44D7-94B2-29F1CC9AB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" y="664"/>
            <a:ext cx="5500914" cy="63425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3C49B9-A0F2-480D-974D-603435AC6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7D5B3C9-0A77-4D06-9C13-5D3CCE9F3B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0DE0BB0-D1E6-45B4-A62D-5613CD4F83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F3C6C1-C40B-474C-B73E-C333B864C759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1">
            <a:extLst>
              <a:ext uri="{FF2B5EF4-FFF2-40B4-BE49-F238E27FC236}">
                <a16:creationId xmlns:a16="http://schemas.microsoft.com/office/drawing/2014/main" id="{7C8F6B2B-A240-463A-9466-3C540A0E3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2" name="Date Placeholder 2">
            <a:extLst>
              <a:ext uri="{FF2B5EF4-FFF2-40B4-BE49-F238E27FC236}">
                <a16:creationId xmlns:a16="http://schemas.microsoft.com/office/drawing/2014/main" id="{38118552-4886-4D9C-9FDC-8A697CC25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6FF30A8-BC14-4D43-AA2E-244210E8E704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0832C4-90F7-429C-B26F-5C992E30D1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497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8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E600BED-DFE6-4B0C-A550-67A82BD4E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551"/>
            <a:ext cx="5500914" cy="63907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89FAEF8-AD8E-4267-8045-5CADB0B11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552ECC7-403B-407E-9648-DEAEA90F34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47B481A-5D1B-40CC-B5E2-3F7A23678C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18279B-EE9A-426D-B0C1-4C284479E59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1">
            <a:extLst>
              <a:ext uri="{FF2B5EF4-FFF2-40B4-BE49-F238E27FC236}">
                <a16:creationId xmlns:a16="http://schemas.microsoft.com/office/drawing/2014/main" id="{D3B8AD86-4D4A-4D6E-9F53-91E73C572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A5DFE0D2-B83D-4A86-93AD-2AEC8091F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7DCE13A7-4FD5-41DE-8328-80885C4EBC5F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FEEDD17-361C-431B-87A5-D8F52C8DEA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783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9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id="{31A5644C-FDC9-4024-B694-67C5BD4D45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00914" cy="6343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C33934-A156-47CE-93EF-5E5B8F8232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AF514E-A4F5-43EE-9A8F-7E8D7ACC13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33708CF-D4BA-4B64-BB06-871DBB5E1A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8C5EAE-73F3-4EC8-8B60-03840217B77F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2C9308EA-7827-46DD-971D-89BCD0CFE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C0DDF60C-EB06-4F7C-B8BD-47E8DBA2D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F5E8B276-BD08-438F-9A9C-293233E7E785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935D26-4A4E-476D-975F-EDBD06D982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719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0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6B0574E-E272-4A18-A418-07661572E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5500914" cy="63431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1938BDF-2E02-4341-BEE0-EEF6BDC4E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465A28-9F6D-44D9-A280-ADCCEE6082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90FBEE-854E-4619-845A-C41494B4A0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037DFD-3114-4F26-B9FB-56305FB45F82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864311B0-CDC5-49C5-BA7A-5192F2C5D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376ABBBC-05AC-44E1-8951-DDE7086F3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8E751ACB-BEE6-4FD5-88EF-98E82386700A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313137-1D34-45C5-9B49-25B2D0D735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3258B9C-68C6-814D-BE8A-38F267644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7460B49-6EA8-5F41-8122-A1652050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3CB9AF2-21F9-486A-B1BD-4B66619A38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5A965-770F-4BA5-8E75-A2084B50DF4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20A0B17D-1374-4883-9818-206225276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DE8BDC1E-6C1B-4BD0-A004-59F811679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CA533EE1-B9C9-4E2A-9989-E0CF0EB82FB9}" type="datetime1">
              <a:rPr lang="en-US" smtClean="0"/>
              <a:t>12/7/23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2745AD-7EDD-49DA-B2EC-2EB721CCBA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1C829-80D8-761C-E3A9-A9CF12872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36206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1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9E45F9C-0D44-4A8A-BFDD-9A38FD971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5500914" cy="63431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4577B2-1811-4AC0-AB41-2A5B8B706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7E7D07A-BF16-426D-807C-F1CC6CC02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1C39A34-3277-46E5-99B8-6CE7523C50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BEE181-0875-4A81-90FD-1AB358FF4958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664F90C-D04D-43B0-B25C-195C93214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B502BBEF-F4F2-454F-8A91-6B41920C1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954AA5B3-186B-4925-B52F-66C9E7EE491F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559976-048B-4B2C-85DD-01AABBBE9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1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2 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2768E19-57B7-0D4D-A8F2-2502A74D7D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0914" cy="63431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EABCE91-1565-4AD6-A5E9-CF1A4297E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4B50A2-8E78-4872-833F-C10BD7F594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2A0AD02-793B-4B32-A83A-E17321174C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806754-90F2-4C4F-83F6-4234DAA0DA1B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EC9CA7FB-B4DF-4CEC-8328-375DBD590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FDD557DB-2333-44F0-B811-B2F058C15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AA2AE14-97F4-41AD-BBBD-439DD0BA875B}" type="datetime1">
              <a:rPr lang="fi-FI" smtClean="0"/>
              <a:t>7.12.2023</a:t>
            </a:fld>
            <a:endParaRPr lang="fi-FI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141F2B-ECF0-4AF5-B8B5-141CF96D2A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246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3 Teksti ja 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276EC8F-A367-4640-BD45-0B324C5733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1085" y="0"/>
            <a:ext cx="5500914" cy="317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00DA1A5-C389-634D-8C59-A82E86F361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91084" y="3171600"/>
            <a:ext cx="5500915" cy="317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C809B1-0AED-40F6-AF74-87A1DE0CB8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AA883E-EAE5-4D6F-AE21-0A1FB599F622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F3AE1310-8327-4C29-AB26-C94F0F5888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5454114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22686B02-2E4E-4412-8F78-C5CAC890C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ECA8CF32-FF1A-4833-8769-6179AC6B8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EA04F8F2-565C-4012-B37E-90EFF60616A2}" type="datetime1">
              <a:rPr lang="fi-FI" smtClean="0"/>
              <a:t>7.12.2023</a:t>
            </a:fld>
            <a:endParaRPr lang="fi-FI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2ACD2EA-7966-4A4A-8A28-901BAFC6A9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99" y="1591200"/>
            <a:ext cx="5950915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F0451E-5690-439E-A0E4-8B1B4A6AC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50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4 Teksti ja 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D34A3AAA-B5DE-4F76-B12A-DFF49294FD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500914" cy="317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F9A0A656-7CBC-4B3B-B60B-C49E49C0BB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171600"/>
            <a:ext cx="5500915" cy="317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 b="0" i="0" cap="none" baseline="0">
                <a:latin typeface="S Bonus UX" panose="020B0603040502010207" pitchFamily="34" charset="0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45435F-0A1D-CF47-A770-83DD4F1026EB}"/>
              </a:ext>
            </a:extLst>
          </p:cNvPr>
          <p:cNvSpPr txBox="1"/>
          <p:nvPr userDrawn="1"/>
        </p:nvSpPr>
        <p:spPr>
          <a:xfrm>
            <a:off x="587271" y="6858000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F984597-6F40-4B68-9FF5-67ACF364C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6A0C8C-7FEA-416E-8ED0-36FF5E2425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5599" y="258053"/>
            <a:ext cx="58170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7A80EA4-925E-4ABB-ADF6-44DB395D97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601" y="1591200"/>
            <a:ext cx="5817000" cy="47520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6pPr>
            <a:lvl7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7pPr>
            <a:lvl8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8pPr>
            <a:lvl9pPr>
              <a:spcBef>
                <a:spcPts val="0"/>
              </a:spcBef>
              <a:spcAft>
                <a:spcPts val="500"/>
              </a:spcAft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7ACFD8-CAD6-456A-816B-B3300D5A393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1">
            <a:extLst>
              <a:ext uri="{FF2B5EF4-FFF2-40B4-BE49-F238E27FC236}">
                <a16:creationId xmlns:a16="http://schemas.microsoft.com/office/drawing/2014/main" id="{CACD072F-A89E-4704-AE22-B99BB960F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43EE8C7A-8B72-4A79-9C5C-0DFCED4318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ECC536BD-8EF5-4EDF-AAF2-1CD28317FCA3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3A6714-CA26-4400-B41D-FE9DAEA0FA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568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8292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6151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BD8F844-D949-D74A-BFE9-97A0ADFDE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9">
            <a:extLst>
              <a:ext uri="{FF2B5EF4-FFF2-40B4-BE49-F238E27FC236}">
                <a16:creationId xmlns:a16="http://schemas.microsoft.com/office/drawing/2014/main" id="{85B77500-1677-D14C-9281-FB161E66B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43E0CE2-BFAC-C442-9D25-0BE75FD5A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37648DDD-CC92-EF44-A579-B893D4F17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B9D729A-AB20-8A4B-92AB-B5F247C2A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99242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9">
            <a:extLst>
              <a:ext uri="{FF2B5EF4-FFF2-40B4-BE49-F238E27FC236}">
                <a16:creationId xmlns:a16="http://schemas.microsoft.com/office/drawing/2014/main" id="{9F36F13C-BCF3-CD4B-A379-F86150410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03" y="0"/>
            <a:ext cx="12262206" cy="6865452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43E0CE2-BFAC-C442-9D25-0BE75FD5A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37648DDD-CC92-EF44-A579-B893D4F17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B9D729A-AB20-8A4B-92AB-B5F247C2A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948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3B8B88C-0AC8-4645-8B0B-0F2963B1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995" cy="6858001"/>
          </a:xfrm>
          <a:prstGeom prst="rect">
            <a:avLst/>
          </a:prstGeom>
        </p:spPr>
      </p:pic>
      <p:pic>
        <p:nvPicPr>
          <p:cNvPr id="14" name="Graphic 9">
            <a:extLst>
              <a:ext uri="{FF2B5EF4-FFF2-40B4-BE49-F238E27FC236}">
                <a16:creationId xmlns:a16="http://schemas.microsoft.com/office/drawing/2014/main" id="{DFAC0D05-D3AF-0243-9B25-50711ED2C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57BD0C9-97B1-E54A-846F-07716BF73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5B1506B-7776-7549-B540-8B32F297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FC9170D-B5ED-CB41-999D-14CF98E33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07176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3B8B88C-0AC8-4645-8B0B-0F2963B1F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995" cy="685800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57BD0C9-97B1-E54A-846F-07716BF73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5B1506B-7776-7549-B540-8B32F297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FC9170D-B5ED-CB41-999D-14CF98E33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01322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72BF7-3724-3C4F-8220-532F4A34F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3AE5D548-B0E4-4A57-8876-4ABA5E48A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4A0F663-2829-49D6-B94F-A6CC82940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D9008-BA81-468A-B94E-29A9290F7571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6350302A-901D-450C-BB10-FA4AB95C4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014292F-20B7-4695-A6DA-D0CF64F5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25EBAD07-61FB-450E-8544-8BA966F434E4}" type="datetime1">
              <a:rPr lang="en-US" smtClean="0"/>
              <a:t>12/7/23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73DF49A-44F9-48E0-8A16-9FF6784988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0C27C-2E1C-0F7F-95D0-AF46C6A51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662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57BD0C9-97B1-E54A-846F-07716BF73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5B1506B-7776-7549-B540-8B32F297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FC9170D-B5ED-CB41-999D-14CF98E33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4" name="Kuva 3" descr="Kuva, joka sisältää kohteen teksti, kauppa&#10;&#10;Kuvaus luotu automaattisesti">
            <a:extLst>
              <a:ext uri="{FF2B5EF4-FFF2-40B4-BE49-F238E27FC236}">
                <a16:creationId xmlns:a16="http://schemas.microsoft.com/office/drawing/2014/main" id="{9D0993EF-DC84-DA40-8987-0A0A25B66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3091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3642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6547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2151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kuva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5766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593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8467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6252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7723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8953BE-4FF9-4186-B741-49244B5ABDE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9540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2EA12BB-1D26-1A41-B79E-93511E8D7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62FEF2ED-1ED3-473F-A4FD-D444D2BD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EA1C0AB-B9A3-44C6-8306-1BCA10184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1EA90-63C1-4FEF-AA37-C2875678E9A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8E1AF753-2070-49CA-A36F-9788B01D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9C7C915-08C9-472B-9CD7-622EB93B8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249FD2C-366E-4356-BFFB-A3DF7000B357}" type="datetime1">
              <a:rPr lang="en-US" smtClean="0"/>
              <a:t>12/7/23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E6DBF03-B9D8-4E1E-8CE3-145F6C3391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C6CDF-37A4-E64E-E538-59E914ACE2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91517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Tekstisivu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7F24C17-823E-4888-B2EF-AF83DB4212E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21350A-E590-43C6-A8EC-6DCAA7B0A0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C57EAF-D76D-4999-88A7-46989D59A95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6DBE5189-9AB4-4988-849B-A3BAFA451D6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7FC130BB-3D0B-473C-B3B2-983FBEED3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099A5EE5-3B25-4D35-8202-965BC7C46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9B2F7A5-6E39-4626-9FAF-5BA041A94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B4BA650-914F-4772-A99A-E9175075E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0184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Tekstisivu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E29D6-0B64-4D10-B2E4-A090C6E167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6C77EB-DA2A-4BA0-BC2A-2706AC34AF2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806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6B8AD2-C883-49CF-AE29-7B1362D3D99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600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91AA7C-654B-4BA3-887C-B00D39EC4FD7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9FB8351-F287-48F0-BBB5-4667545A5AFA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AA7D870E-DD09-439A-9C94-723CD1B5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21ED69A-18F3-438C-8E8B-C7B448383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C47FB7E-B19C-4877-BFD2-367E17D8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C084E47-39EA-4BB5-8D55-0487D7398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0449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Tekstisivu alaotsikko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FCB1EC-C164-FC42-848B-CF9C9AD3DC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2316307"/>
            <a:ext cx="111132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D06A461-3530-4B16-BFEF-929DFE4279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C855C6-D65F-4D0B-BFA8-AA367504462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C13D44E-81E0-495B-AE4D-9F54F6E51A6D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3916E98-C912-4753-8294-DF868CE73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128088D-242A-4985-9A24-BFE31214D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E210222-2BE2-4868-9C93-96EF20736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5F68E53-FD7A-41A8-B881-017DD7747D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200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8390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 Tekstisivu alaotsikko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1C9A88E-A0AD-46C2-9609-811B6DD800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0A7D08-DF60-4753-A63C-58FF46032002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C5B417-0275-48B8-BA9B-D4B55C903668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980F08E-B456-46AB-87F0-C8B4E4D9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06C61416-88B8-4221-805F-AC486FDCB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D422D16-5481-49E4-AF69-F267E6F50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6E2E24D-E0C9-4E44-A03D-DDA49A8D2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4495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 Tekstisivu alaotsikko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1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E449306-4B8A-4055-8107-A54133691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DBA669-641C-4A5D-B468-11BB144CAB0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73D9C1-B487-4D11-BEDC-B486A98368FE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F1998A5A-F2C1-49BD-91F0-B6EAB914A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10803847-D19E-41EC-A93C-B90455CB7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8C7467E-9A82-4BE4-9963-C57AB133B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634D70F-5809-4B5F-807B-92DAB59C44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6207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7 Tekstisivu 2 alaotsikko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AFB0CB7-C951-0E40-9AA6-DA3695BCD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7DFE470-365C-44A4-9D95-97B4623A16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6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C455FFD-4EB2-4847-962F-8D7C2D7B1A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6A6BE-69AB-4F03-B026-9D8AF00452F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EDA568A-2790-411D-A8EB-AF699E412D3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76864C7D-9AD0-41DD-B315-674802643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3D14EF67-DEC1-4BA7-BA0E-41B9C6F8A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F66AD2A-9C03-4E30-B42F-BD02E0F0D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FBE1A57-6496-4491-9A7E-45FDD221D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7014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8 Tekstisivu 2 alaotsikkoa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999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8F928DE-4388-47FE-B8BD-5D46583333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9999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77091E2-9F4D-4DDD-89C9-B008406E51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06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C100E75-2FFD-4187-A92A-83EB69B6BF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00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440AE30-9B74-4AAC-9303-BB0A698A3E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C80081-E88A-49F7-9360-9C1A958C2CB6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EF02161-AF66-4C5C-92A3-E9886A91667F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539EFD2F-B390-40E6-8EB6-24E47E550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87CC3DCE-CFDA-47FF-AA6A-BEDDC0BA1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B443773-1E28-417E-AC6D-A5847A202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63A4D4E5-BA6F-4770-B7C4-13075453D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199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83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DAE7C9-1114-4268-A574-2D0F0406CE3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9785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BD1D2E0E-2A29-0A42-B982-6367A9D16C6B}"/>
              </a:ext>
            </a:extLst>
          </p:cNvPr>
          <p:cNvSpPr/>
          <p:nvPr userDrawn="1"/>
        </p:nvSpPr>
        <p:spPr>
          <a:xfrm>
            <a:off x="0" y="-13266"/>
            <a:ext cx="12192000" cy="6884532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9F7A1C-60E5-444D-AEB9-6CA8B35D3533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DAE7C9-1114-4268-A574-2D0F0406CE3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366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16164-6887-2143-BDFD-7C6C179587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0ECE340D-83E1-4B5F-AEBA-3D7037E04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915351B-9343-4BEB-9E13-FB2FA3F6D8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CFAB19-6FAE-40D0-B2CB-C5AF4956BD0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C7216FD9-779D-48CA-ACC0-63661301D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886C23DD-045C-4A28-8A5D-7C3B3FC5E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6D7864D-3A58-4329-B030-9EEDE9022453}" type="datetime1">
              <a:rPr lang="en-US" smtClean="0"/>
              <a:t>12/7/23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A378EE1-675B-4462-BB98-21D4ED2228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C597C-E366-EE92-CBE5-014B1114C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9277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9AAEEAB-15E9-4A85-9216-AAD848AEB5CC}" type="datetime1">
              <a:rPr lang="en-US" smtClean="0"/>
              <a:t>12/7/23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16928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65ABA19B-22AF-4DF3-9E46-52305677DC14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D0D7F73E-5129-4F94-9523-9A171AD3D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30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B3D0426-8071-4BD2-9510-21B121FB0838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FB0AE1BF-FA93-2877-532B-CB183433CB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007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04E6970-AF40-43D4-8A40-71A4A9F4D0F0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40E8BDED-8C92-C807-B603-3F77F3CA1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6348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DB931C7-C344-44C4-B162-ACEF3537CA1A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2F20B6EC-CF62-916E-F5BE-45E84F49A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3191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5012E33F-7138-4C73-9B9C-A37E8AB694FC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F3C22FD7-B5DD-C99E-59EB-9DF26D2C8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29885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9667DEB-CF21-4B22-A3E5-2D6E63D541C2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8CD4BD5F-90A7-3D0C-6574-109106B2C7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451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821DDB50-86D0-4FC1-A284-E228FAB0D153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D5AD7E53-0922-0BB9-807B-0A3A68B2B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41554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904289B-7059-48A4-9891-042AEAC93E09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491D1E91-D8C5-267B-886A-F9A5AD331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5933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F64E12A5-648E-4EFC-B4CF-52E3260D8FCE}" type="datetime1">
              <a:rPr lang="en-US" smtClean="0"/>
              <a:t>12/7/23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62863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D30759A-0013-4F8E-AFFB-4023EA9CCDA1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9B851-A148-96C6-27A6-654F8F4625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8898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8953BE-4FF9-4186-B741-49244B5ABDE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6073494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3258B9C-68C6-814D-BE8A-38F267644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7460B49-6EA8-5F41-8122-A1652050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3CB9AF2-21F9-486A-B1BD-4B66619A38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6B8FB68-F220-48A1-8027-05D0A79B0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5A965-770F-4BA5-8E75-A2084B50DF4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8D6039-20F4-4AC8-9C80-BF7A1986DD9E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20A0B17D-1374-4883-9818-206225276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DE8BDC1E-6C1B-4BD0-A004-59F811679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3632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72BF7-3724-3C4F-8220-532F4A34F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3AE5D548-B0E4-4A57-8876-4ABA5E48A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4A0F663-2829-49D6-B94F-A6CC82940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8D3D064-6E4F-42F7-A139-AF5346C31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D9008-BA81-468A-B94E-29A9290F7571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C4158B1-7285-48A8-907B-42DB270DA7C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6350302A-901D-450C-BB10-FA4AB95C4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014292F-20B7-4695-A6DA-D0CF64F5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019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2EA12BB-1D26-1A41-B79E-93511E8D7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62FEF2ED-1ED3-473F-A4FD-D444D2BD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EA1C0AB-B9A3-44C6-8306-1BCA10184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380AFD-CC99-44CA-B4E9-27AA9952D2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1EA90-63C1-4FEF-AA37-C2875678E9A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13A49B6-AD5C-411A-B977-AAE6D37FAC2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8E1AF753-2070-49CA-A36F-9788B01D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9C7C915-08C9-472B-9CD7-622EB93B8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7792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16164-6887-2143-BDFD-7C6C179587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0ECE340D-83E1-4B5F-AEBA-3D7037E04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915351B-9343-4BEB-9E13-FB2FA3F6D8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CFB02F-DE05-441C-9907-A8FB9EDE3D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CFAB19-6FAE-40D0-B2CB-C5AF4956BD0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4851681-3439-4C9B-9281-9DA4A77318CD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C7216FD9-779D-48CA-ACC0-63661301D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886C23DD-045C-4A28-8A5D-7C3B3FC5E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12144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C3A9E3-3C40-1D4D-B1EF-4C297DDF6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5EBEA8D-55A7-4934-AC83-5C041B08E9BA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6724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E0A64E-3582-49B1-8107-C864FCA73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E15BD0-E203-454D-AFCD-4850E43BE5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409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Väliotsikko kuva ja alaotsikko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4">
            <a:extLst>
              <a:ext uri="{FF2B5EF4-FFF2-40B4-BE49-F238E27FC236}">
                <a16:creationId xmlns:a16="http://schemas.microsoft.com/office/drawing/2014/main" id="{CA999F30-F712-584F-8E66-41469D09CEC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FDF141-4B61-4938-8DC2-A3014D902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16B5664-7946-49AF-980C-243E43C316B8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E699BE17-32BD-42EA-A927-300E0D7BD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9C17B531-AF73-482D-BAF9-EC076BE0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9B6F2-0458-4BC6-A976-682922AD4C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620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Divider">
    <p:bg>
      <p:bgPr>
        <a:solidFill>
          <a:srgbClr val="91FA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15D39E96-624B-44FB-83A0-B7492E39FF8F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2A1CB-8AAF-5F65-9DF4-D88C0F907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15154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5EDC689-A06A-28D3-0708-59DFE8DD0F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59"/>
            <a:ext cx="1886527" cy="5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Kuvapoh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9623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.10 Kuvapohja tekstillä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0"/>
              </a:rPr>
              <a:t>NOTE! DO NOT MOVE THE S-LOGO (PLACEHOLDER SVG-IMAGE).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</a:endParaRPr>
          </a:p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  <a:ea typeface="+mj-ea"/>
              <a:cs typeface="Calibri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B98E-6B9C-324E-A306-D2B9CFEFCA73}" type="slidenum">
              <a:rPr kumimoji="0" lang="en-FI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  <a:cs typeface="Calibri"/>
                <a:sym typeface="Calibri"/>
              </a:rPr>
              <a:pPr marL="0" marR="0" lvl="0" indent="0" algn="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FI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 panose="020B0603040502010207" pitchFamily="34" charset="0"/>
              <a:cs typeface="Calibri"/>
              <a:sym typeface="Calibri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208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9AAEEAB-15E9-4A85-9216-AAD848AEB5CC}" type="datetime1">
              <a:rPr lang="en-US" smtClean="0"/>
              <a:t>12/7/23</a:t>
            </a:fld>
            <a:endParaRPr lang="fi-FI"/>
          </a:p>
        </p:txBody>
      </p:sp>
      <p:pic>
        <p:nvPicPr>
          <p:cNvPr id="3" name="Kuva 2" descr="Kuva, joka sisältää kohteen Fontti, Grafiikka, graafinen suunnittelu, teksti&#10;&#10;Kuvaus luotu automaattisesti">
            <a:extLst>
              <a:ext uri="{FF2B5EF4-FFF2-40B4-BE49-F238E27FC236}">
                <a16:creationId xmlns:a16="http://schemas.microsoft.com/office/drawing/2014/main" id="{A877BDAB-F9DC-7C7F-7BC0-81A30BB4D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59"/>
          <a:stretch/>
        </p:blipFill>
        <p:spPr>
          <a:xfrm>
            <a:off x="363947" y="354543"/>
            <a:ext cx="872053" cy="10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271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65ABA19B-22AF-4DF3-9E46-52305677DC14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D0D7F73E-5129-4F94-9523-9A171AD3D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794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B3D0426-8071-4BD2-9510-21B121FB0838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FB0AE1BF-FA93-2877-532B-CB183433CB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176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04E6970-AF40-43D4-8A40-71A4A9F4D0F0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40E8BDED-8C92-C807-B603-3F77F3CA1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92842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DB931C7-C344-44C4-B162-ACEF3537CA1A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2F20B6EC-CF62-916E-F5BE-45E84F49AD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38906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5012E33F-7138-4C73-9B9C-A37E8AB694FC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F3C22FD7-B5DD-C99E-59EB-9DF26D2C82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4706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9667DEB-CF21-4B22-A3E5-2D6E63D541C2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8CD4BD5F-90A7-3D0C-6574-109106B2C7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615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People at a job interview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0"/>
            <a:ext cx="12188400" cy="81256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2E6C0211-5C62-4DBC-92BB-30878F1BA173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A8340-212D-54E1-263C-401DA89220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6584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821DDB50-86D0-4FC1-A284-E228FAB0D153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D5AD7E53-0922-0BB9-807B-0A3A68B2B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6940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904289B-7059-48A4-9891-042AEAC93E09}" type="datetime1">
              <a:rPr lang="en-US" smtClean="0"/>
              <a:t>12/7/23</a:t>
            </a:fld>
            <a:endParaRPr lang="fi-FI"/>
          </a:p>
        </p:txBody>
      </p:sp>
      <p:pic>
        <p:nvPicPr>
          <p:cNvPr id="2" name="Kuva 1" descr="Kuva, joka sisältää kohteen Fontti, Grafiikka, teksti, graafinen suunnittelu&#10;&#10;Kuvaus luotu automaattisesti">
            <a:extLst>
              <a:ext uri="{FF2B5EF4-FFF2-40B4-BE49-F238E27FC236}">
                <a16:creationId xmlns:a16="http://schemas.microsoft.com/office/drawing/2014/main" id="{491D1E91-D8C5-267B-886A-F9A5AD331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7" y="248660"/>
            <a:ext cx="3455720" cy="10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66300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F64E12A5-648E-4EFC-B4CF-52E3260D8FCE}" type="datetime1">
              <a:rPr lang="en-US" smtClean="0"/>
              <a:t>12/7/23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146279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9F7A1C-60E5-444D-AEB9-6CA8B35D3533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BB4A9E83-30AA-452C-BE38-1B191C5A9CC7}" type="datetime1">
              <a:rPr lang="fi-FI" smtClean="0"/>
              <a:t>7.12.2023</a:t>
            </a:fld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C4EB54-1061-4CEA-A00E-CA06D03C57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682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A51CB3-7E34-2622-B65C-8769E22753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59"/>
            <a:ext cx="1886527" cy="5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5385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8953BE-4FF9-4186-B741-49244B5ABDE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9697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Tekstisivu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7F24C17-823E-4888-B2EF-AF83DB4212E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21350A-E590-43C6-A8EC-6DCAA7B0A0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C57EAF-D76D-4999-88A7-46989D59A95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6DBE5189-9AB4-4988-849B-A3BAFA451D6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7FC130BB-3D0B-473C-B3B2-983FBEED3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099A5EE5-3B25-4D35-8202-965BC7C46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9B2F7A5-6E39-4626-9FAF-5BA041A94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B4BA650-914F-4772-A99A-E9175075E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11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Tekstisivu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E29D6-0B64-4D10-B2E4-A090C6E167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6C77EB-DA2A-4BA0-BC2A-2706AC34AF2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806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6B8AD2-C883-49CF-AE29-7B1362D3D99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600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91AA7C-654B-4BA3-887C-B00D39EC4FD7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9FB8351-F287-48F0-BBB5-4667545A5AFA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AA7D870E-DD09-439A-9C94-723CD1B5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21ED69A-18F3-438C-8E8B-C7B448383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C47FB7E-B19C-4877-BFD2-367E17D87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C084E47-39EA-4BB5-8D55-0487D7398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8883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Tekstisivu alaotsikko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FCB1EC-C164-FC42-848B-CF9C9AD3DC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2316307"/>
            <a:ext cx="111132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D06A461-3530-4B16-BFEF-929DFE4279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C855C6-D65F-4D0B-BFA8-AA367504462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C13D44E-81E0-495B-AE4D-9F54F6E51A6D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3916E98-C912-4753-8294-DF868CE73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128088D-242A-4985-9A24-BFE31214D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E210222-2BE2-4868-9C93-96EF20736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5F68E53-FD7A-41A8-B881-017DD7747D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200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4238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 Tekstisivu alaotsikko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1C9A88E-A0AD-46C2-9609-811B6DD800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0A7D08-DF60-4753-A63C-58FF46032002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C5B417-0275-48B8-BA9B-D4B55C903668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980F08E-B456-46AB-87F0-C8B4E4D9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06C61416-88B8-4221-805F-AC486FDCB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D422D16-5481-49E4-AF69-F267E6F50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6E2E24D-E0C9-4E44-A03D-DDA49A8D2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0414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mpty red chairs in cinema with popcorn and drinks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" y="-1"/>
            <a:ext cx="12184800" cy="6857337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3743E220-5D01-4BAF-B750-628A0DE7B99D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6AB57-5345-BF4F-246D-A9AB8EE7B9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302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 Tekstisivu alaotsikko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1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E449306-4B8A-4055-8107-A54133691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DBA669-641C-4A5D-B468-11BB144CAB0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73D9C1-B487-4D11-BEDC-B486A98368FE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F1998A5A-F2C1-49BD-91F0-B6EAB914A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10803847-D19E-41EC-A93C-B90455CB7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8C7467E-9A82-4BE4-9963-C57AB133B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634D70F-5809-4B5F-807B-92DAB59C44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7912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7 Tekstisivu 2 alaotsikko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AFB0CB7-C951-0E40-9AA6-DA3695BCD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7DFE470-365C-44A4-9D95-97B4623A16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6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C455FFD-4EB2-4847-962F-8D7C2D7B1A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6A6BE-69AB-4F03-B026-9D8AF00452F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EDA568A-2790-411D-A8EB-AF699E412D3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76864C7D-9AD0-41DD-B315-674802643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3D14EF67-DEC1-4BA7-BA0E-41B9C6F8A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F66AD2A-9C03-4E30-B42F-BD02E0F0D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FBE1A57-6496-4491-9A7E-45FDD221D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40415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8 Tekstisivu 2 alaotsikkoa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999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8F928DE-4388-47FE-B8BD-5D46583333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9999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77091E2-9F4D-4DDD-89C9-B008406E51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06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C100E75-2FFD-4187-A92A-83EB69B6BF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00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440AE30-9B74-4AAC-9303-BB0A698A3E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C80081-E88A-49F7-9360-9C1A958C2CB6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EF02161-AF66-4C5C-92A3-E9886A91667F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539EFD2F-B390-40E6-8EB6-24E47E550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87CC3DCE-CFDA-47FF-AA6A-BEDDC0BA1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B443773-1E28-417E-AC6D-A5847A202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63A4D4E5-BA6F-4770-B7C4-13075453D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199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2911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DAE7C9-1114-4268-A574-2D0F0406CE3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17945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amera lens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" y="-1"/>
            <a:ext cx="12184800" cy="6857337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EB5DDF6-BC58-4D1A-A6C6-F78B06CE5C0D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9CA90-168A-46D5-C047-D73FB4953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67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65ABA19B-22AF-4DF3-9E46-52305677DC14}" type="datetime1">
              <a:rPr lang="en-US" smtClean="0"/>
              <a:t>12/7/23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3086C-1CE6-081E-6C36-285CA3C30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75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6A2C7BA7-2DB9-4AF8-8ACA-8BCCBDF6BB0F}" type="datetime1">
              <a:rPr lang="en-US" smtClean="0"/>
              <a:t>12/7/23</a:t>
            </a:fld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E15BD0-E203-454D-AFCD-4850E43BE5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D453795-D34A-4480-9684-A5F968B265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E4DAD-4302-52F4-1C8F-0C1AC9086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8433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Väliotsikko kuva ja alaotsikko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4">
            <a:extLst>
              <a:ext uri="{FF2B5EF4-FFF2-40B4-BE49-F238E27FC236}">
                <a16:creationId xmlns:a16="http://schemas.microsoft.com/office/drawing/2014/main" id="{CA999F30-F712-584F-8E66-41469D09CEC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E699BE17-32BD-42EA-A927-300E0D7BD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9C17B531-AF73-482D-BAF9-EC076BE0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F0CA86A-1C20-4B22-A332-4D3ED12DBA1B}" type="datetime1">
              <a:rPr lang="en-US" smtClean="0"/>
              <a:t>12/7/23</a:t>
            </a:fld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9B6F2-0458-4BC6-A976-682922AD4C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877417-03A5-4EC1-9867-86336C1FB4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78DAA-97DB-4CBB-AF7F-7B2B62613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1768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Divider">
    <p:bg>
      <p:bgPr>
        <a:solidFill>
          <a:srgbClr val="91FA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2C4C0-689A-A789-7D48-33AAA68C33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519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A448F-21A8-5F2C-7E0C-0D149634DB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59"/>
            <a:ext cx="1886527" cy="5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8773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Kuvapoh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90000" tIns="108000" rIns="9000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Aki Helin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0CDC950-9E4C-42D0-B949-B575168DE7D5}" type="datetime1">
              <a:rPr lang="en-US" smtClean="0"/>
              <a:t>12/7/23</a:t>
            </a:fld>
            <a:endParaRPr lang="fi-FI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A8F30-2110-4007-9A36-50FD3C96D5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804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3258B9C-68C6-814D-BE8A-38F267644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7460B49-6EA8-5F41-8122-A1652050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3CB9AF2-21F9-486A-B1BD-4B66619A38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5A965-770F-4BA5-8E75-A2084B50DF4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20A0B17D-1374-4883-9818-206225276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DE8BDC1E-6C1B-4BD0-A004-59F811679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DDFDB6D6-8493-45E3-8C3D-E8C8FA5B4765}" type="datetime1">
              <a:rPr lang="fi-FI" smtClean="0"/>
              <a:t>7.12.2023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2745AD-7EDD-49DA-B2EC-2EB721CCBA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EE7A8-6F27-B23D-405E-CAA84CB744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964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72BF7-3724-3C4F-8220-532F4A34F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3AE5D548-B0E4-4A57-8876-4ABA5E48A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4A0F663-2829-49D6-B94F-A6CC82940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D9008-BA81-468A-B94E-29A9290F7571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6350302A-901D-450C-BB10-FA4AB95C4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014292F-20B7-4695-A6DA-D0CF64F5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63C44412-C94C-4DC2-8C65-90023652FCBC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73DF49A-44F9-48E0-8A16-9FF6784988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DC9B2-B0CF-3BFC-072F-5B69685E3A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6151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2EA12BB-1D26-1A41-B79E-93511E8D7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62FEF2ED-1ED3-473F-A4FD-D444D2BD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EA1C0AB-B9A3-44C6-8306-1BCA10184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1EA90-63C1-4FEF-AA37-C2875678E9A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8E1AF753-2070-49CA-A36F-9788B01D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9C7C915-08C9-472B-9CD7-622EB93B8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00BD6BA9-DD0C-40DA-A558-B05783C6422F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E6DBF03-B9D8-4E1E-8CE3-145F6C3391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804A1-8A5B-6EB4-FC77-E83A1D25D3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054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16164-6887-2143-BDFD-7C6C179587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0ECE340D-83E1-4B5F-AEBA-3D7037E04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915351B-9343-4BEB-9E13-FB2FA3F6D8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CFAB19-6FAE-40D0-B2CB-C5AF4956BD0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C7216FD9-779D-48CA-ACC0-63661301D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886C23DD-045C-4A28-8A5D-7C3B3FC5E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1E378A4-D677-4935-86E9-6B3F2CCD9565}" type="datetime1">
              <a:rPr lang="fi-FI" smtClean="0"/>
              <a:t>7.12.2023</a:t>
            </a:fld>
            <a:endParaRPr lang="fi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A378EE1-675B-4462-BB98-21D4ED2228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7CD7F-7BB1-3B9B-C272-78462F96D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920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3E07EF0-C0A9-433F-ACAF-024DDA617324}" type="datetime1">
              <a:rPr lang="fi-FI" smtClean="0"/>
              <a:t>7.12.2023</a:t>
            </a:fld>
            <a:endParaRPr lang="fi-F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3E6470-4C15-49EE-844F-BB11BF7E6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7DF4-DA46-7C59-489A-4C6E4D32D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9511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B3D0426-8071-4BD2-9510-21B121FB0838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3DD7D-4E76-F9B1-7324-A94D9E5D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106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5554BEAF-07A4-4FDF-A960-270EA1D78D28}" type="datetime1">
              <a:rPr lang="fi-FI" smtClean="0"/>
              <a:t>7.12.2023</a:t>
            </a:fld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E15BD0-E203-454D-AFCD-4850E43BE5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D453795-D34A-4480-9684-A5F968B265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134A4-2EE5-14C1-5363-EBC8C66081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03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Väliotsikko kuva ja alaotsikko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4">
            <a:extLst>
              <a:ext uri="{FF2B5EF4-FFF2-40B4-BE49-F238E27FC236}">
                <a16:creationId xmlns:a16="http://schemas.microsoft.com/office/drawing/2014/main" id="{CA999F30-F712-584F-8E66-41469D09CEC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E699BE17-32BD-42EA-A927-300E0D7BD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9C17B531-AF73-482D-BAF9-EC076BE0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D84222D1-6213-4AC7-ACFD-F88D3EDEB2A4}" type="datetime1">
              <a:rPr lang="fi-FI" smtClean="0"/>
              <a:t>7.12.2023</a:t>
            </a:fld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9B6F2-0458-4BC6-A976-682922AD4C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877417-03A5-4EC1-9867-86336C1FB4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CBB11-0874-0B63-2E3B-E0872030F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6301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Divider">
    <p:bg>
      <p:bgPr>
        <a:solidFill>
          <a:srgbClr val="91FA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14B05-571A-E044-380E-0E9AEFF03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89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</p:spTree>
    <p:extLst>
      <p:ext uri="{BB962C8B-B14F-4D97-AF65-F5344CB8AC3E}">
        <p14:creationId xmlns:p14="http://schemas.microsoft.com/office/powerpoint/2010/main" val="76544341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Kuvapoh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90000" tIns="108000" rIns="9000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89036C77-F67F-4461-8981-F314D0E120E5}" type="datetime1">
              <a:rPr lang="fi-FI" smtClean="0"/>
              <a:t>7.12.2023</a:t>
            </a:fld>
            <a:endParaRPr lang="fi-FI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5A8F30-2110-4007-9A36-50FD3C96D5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5325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3258B9C-68C6-814D-BE8A-38F267644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7460B49-6EA8-5F41-8122-A1652050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3CB9AF2-21F9-486A-B1BD-4B66619A38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6B8FB68-F220-48A1-8027-05D0A79B0B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5A965-770F-4BA5-8E75-A2084B50DF4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8D6039-20F4-4AC8-9C80-BF7A1986DD9E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20A0B17D-1374-4883-9818-206225276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DE8BDC1E-6C1B-4BD0-A004-59F811679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0557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72BF7-3724-3C4F-8220-532F4A34F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3AE5D548-B0E4-4A57-8876-4ABA5E48A4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4A0F663-2829-49D6-B94F-A6CC829405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8D3D064-6E4F-42F7-A139-AF5346C31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FD9008-BA81-468A-B94E-29A9290F7571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C4158B1-7285-48A8-907B-42DB270DA7C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6350302A-901D-450C-BB10-FA4AB95C4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014292F-20B7-4695-A6DA-D0CF64F50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38770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2EA12BB-1D26-1A41-B79E-93511E8D7B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62FEF2ED-1ED3-473F-A4FD-D444D2BD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EA1C0AB-B9A3-44C6-8306-1BCA10184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A380AFD-CC99-44CA-B4E9-27AA9952D2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1EA90-63C1-4FEF-AA37-C2875678E9A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13A49B6-AD5C-411A-B977-AAE6D37FAC23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8E1AF753-2070-49CA-A36F-9788B01D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49C7C915-08C9-472B-9CD7-622EB93B8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188201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16164-6887-2143-BDFD-7C6C179587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0ECE340D-83E1-4B5F-AEBA-3D7037E04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915351B-9343-4BEB-9E13-FB2FA3F6D8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CFB02F-DE05-441C-9907-A8FB9EDE3D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CFAB19-6FAE-40D0-B2CB-C5AF4956BD00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4851681-3439-4C9B-9281-9DA4A77318CD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C7216FD9-779D-48CA-ACC0-63661301D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886C23DD-045C-4A28-8A5D-7C3B3FC5E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66088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12FE71-F897-E64D-ABFE-03C448527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4C3A9E3-3C40-1D4D-B1EF-4C297DDF6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F869D8A-6C78-406E-AFF4-D4220C18E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E58B21-333A-4B0D-8323-B5B182981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2478F0-3350-4E11-A1DA-452C033AC25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5EBEA8D-55A7-4934-AC83-5C041B08E9BA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BE0E5FE-5CAF-4C1E-AD34-4DC8D741B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18C2BDE-EC33-487C-A133-31E69B96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</p:spTree>
    <p:extLst>
      <p:ext uri="{BB962C8B-B14F-4D97-AF65-F5344CB8AC3E}">
        <p14:creationId xmlns:p14="http://schemas.microsoft.com/office/powerpoint/2010/main" val="27035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04E6970-AF40-43D4-8A40-71A4A9F4D0F0}" type="datetime1">
              <a:rPr lang="en-US" smtClean="0"/>
              <a:t>12/7/23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D21FA-C3B9-64F7-7328-DCBBCB3FC1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3620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Väliotsikko kuva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E0A64E-3582-49B1-8107-C864FCA731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E15BD0-E203-454D-AFCD-4850E43BE5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57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Väliotsikko kuva ja alaotsikko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dia Placeholder 4">
            <a:extLst>
              <a:ext uri="{FF2B5EF4-FFF2-40B4-BE49-F238E27FC236}">
                <a16:creationId xmlns:a16="http://schemas.microsoft.com/office/drawing/2014/main" id="{CA999F30-F712-584F-8E66-41469D09CEC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FDF141-4B61-4938-8DC2-A3014D9024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16B5664-7946-49AF-980C-243E43C316B8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E699BE17-32BD-42EA-A927-300E0D7BD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9C17B531-AF73-482D-BAF9-EC076BE0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29B6F2-0458-4BC6-A976-682922AD4C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710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Divider">
    <p:bg>
      <p:bgPr>
        <a:solidFill>
          <a:srgbClr val="91FA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</p:spTree>
    <p:extLst>
      <p:ext uri="{BB962C8B-B14F-4D97-AF65-F5344CB8AC3E}">
        <p14:creationId xmlns:p14="http://schemas.microsoft.com/office/powerpoint/2010/main" val="7965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85B1CF8-4AFB-D31D-C61B-A5684D0F1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2161236" cy="6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Kuvapoh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chemeClr val="bg1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chemeClr val="bg1"/>
              </a:solidFill>
              <a:latin typeface="S Bonus UX" panose="020B0603040502010207" pitchFamily="34" charset="0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58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.10 Kuvapohja tekstillä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0"/>
              </a:rPr>
              <a:t>NOTE! DO NOT MOVE THE S-LOGO (PLACEHOLDER SVG-IMAGE).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</a:endParaRPr>
          </a:p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  <a:ea typeface="+mj-ea"/>
              <a:cs typeface="Calibri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B98E-6B9C-324E-A306-D2B9CFEFCA73}" type="slidenum">
              <a:rPr kumimoji="0" lang="en-FI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  <a:cs typeface="Calibri"/>
                <a:sym typeface="Calibri"/>
              </a:rPr>
              <a:pPr marL="0" marR="0" lvl="0" indent="0" algn="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FI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 panose="020B0603040502010207" pitchFamily="34" charset="0"/>
              <a:cs typeface="Calibri"/>
              <a:sym typeface="Calibri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598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119757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10 Kuvapohja tekstillä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0"/>
              </a:rPr>
              <a:t>NOTE! DO NOT MOVE THE S-LOGO (PLACEHOLDER SVG-IMAGE).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</a:endParaRPr>
          </a:p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  <a:ea typeface="+mj-ea"/>
              <a:cs typeface="Calibri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B98E-6B9C-324E-A306-D2B9CFEFCA73}" type="slidenum">
              <a:rPr kumimoji="0" lang="en-FI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  <a:cs typeface="Calibri"/>
                <a:sym typeface="Calibri"/>
              </a:rPr>
              <a:pPr marL="0" marR="0" lvl="0" indent="0" algn="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FI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 panose="020B0603040502010207" pitchFamily="34" charset="0"/>
              <a:cs typeface="Calibri"/>
              <a:sym typeface="Calibri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</a:rPr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</a:rPr>
              <a:t>26.3.2021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209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9AAEEAB-15E9-4A85-9216-AAD848AEB5CC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A94FF-80DA-C9D5-FC20-4D4EF98FC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56637" y="388438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7527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DB931C7-C344-44C4-B162-ACEF3537CA1A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08279-E50D-0E24-BF42-739DD955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699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3 Tekstisivu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E29D6-0B64-4D10-B2E4-A090C6E167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S Bonus UX" panose="020B0603040502010207" pitchFamily="34" charset="77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6C77EB-DA2A-4BA0-BC2A-2706AC34AF2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806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S Bonus UX" panose="020B0603040502010207" pitchFamily="34" charset="77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6B8AD2-C883-49CF-AE29-7B1362D3D99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600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S Bonus UX" panose="020B0603040502010207" pitchFamily="34" charset="77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91AA7C-654B-4BA3-887C-B00D39EC4FD7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AA7D870E-DD09-439A-9C94-723CD1B5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b="0" i="0" cap="none" baseline="0">
                <a:solidFill>
                  <a:srgbClr val="00AA46"/>
                </a:solidFill>
                <a:latin typeface="S Bonus UX" panose="020B0603040502010207" pitchFamily="34" charset="77"/>
              </a:defRPr>
            </a:lvl1pPr>
          </a:lstStyle>
          <a:p>
            <a:r>
              <a:rPr lang="fi-FI"/>
              <a:t>Asiakkuus 2023 - Smart Marketing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21ED69A-18F3-438C-8E8B-C7B448383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b="0" i="0" cap="none" baseline="0">
                <a:solidFill>
                  <a:srgbClr val="00AA46"/>
                </a:solidFill>
                <a:latin typeface="S Bonus UX" panose="020B0603040502010207" pitchFamily="34" charset="77"/>
              </a:defRPr>
            </a:lvl1pPr>
          </a:lstStyle>
          <a:p>
            <a:fld id="{790D5E03-F046-7C4E-BAE8-A2294F8276D8}" type="datetime1">
              <a:rPr lang="fi-FI" smtClean="0"/>
              <a:pPr/>
              <a:t>7.12.2023</a:t>
            </a:fld>
            <a:endParaRPr lang="fi-FI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C47FB7E-B19C-4877-BFD2-367E17D87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C084E47-39EA-4BB5-8D55-0487D7398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B0F368-C926-4E4E-8AF7-FFFD2AFC69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AA46"/>
                </a:solidFill>
                <a:latin typeface="S Bonus UX" panose="020B0603040502010207" pitchFamily="34" charset="77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0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993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D36DD7-B508-4CCB-9D46-89229DD57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045774"/>
            <a:ext cx="10369550" cy="236145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9DE81DC-B29C-4B73-B73F-965DF62F7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A837EA-B773-4C44-9FC8-21D6E0BCC1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4485682"/>
            <a:ext cx="10369550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DD2DA00-77DE-4CA6-8C46-1AEBB791A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081E6B5F-6682-4338-9FC9-0BFD0A4029A6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534800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3D7EFA24-EA92-4754-8173-7C6AA225BECF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326199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24BA32B3-DA93-45C1-BD05-35FA83FADB00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827461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33FBBF47-B436-4BC9-9010-411796845CEF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531621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B1FF4D03-FC1E-406A-85B5-3110DA75463B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626568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DA9A27E7-4E53-429F-9E9E-248CE65CD592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05457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kuva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E08B67F4-82B4-4929-9EF6-06075C38408F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29100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B2C5A075-CD12-427C-AB68-3BEB964841A2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31864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5012E33F-7138-4C73-9B9C-A37E8AB694FC}" type="datetime1">
              <a:rPr lang="en-US" smtClean="0"/>
              <a:t>12/7/23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A7F05-4817-95B0-0A7A-4331D4672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2464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B59F72D2-3428-48B0-873D-F2710BA33D86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035403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PRESENTATION NAME / AUTHOR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C4DFD80-0B1C-456D-8E47-FE3DD453F8B7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579690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D5D9D3D-CFE5-4C23-8A6D-D863F6C5B607}" type="datetime1">
              <a:rPr lang="fi-FI" smtClean="0"/>
              <a:t>7.12.2023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A50DCC-5E79-4353-8F30-65C6204285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971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9 Divider tumma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49CE379-118D-4245-BB0A-2FCA7EECD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59521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845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DAE7C9-1114-4268-A574-2D0F0406CE39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/>
            <a:fld id="{4A35B98E-6B9C-324E-A306-D2B9CFEFCA73}" type="slidenum">
              <a:rPr lang="en-FI" sz="900" b="0" i="0" cap="none" baseline="0" smtClean="0">
                <a:solidFill>
                  <a:srgbClr val="00AA46"/>
                </a:solidFill>
                <a:latin typeface="S Bonus UX" panose="020B0603040502010207" pitchFamily="34" charset="0"/>
              </a:rPr>
              <a:pPr algn="r"/>
              <a:t>‹#›</a:t>
            </a:fld>
            <a:endParaRPr lang="en-FI" sz="900" b="0" i="0" cap="none" baseline="0">
              <a:solidFill>
                <a:srgbClr val="00AA46"/>
              </a:solidFill>
              <a:latin typeface="S Bonus UX" panose="020B0603040502010207" pitchFamily="34" charset="0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26.3.2021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5543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F0DA46D-4288-4560-1B49-4B29FE2F70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pic>
        <p:nvPicPr>
          <p:cNvPr id="3" name="Graphic 9">
            <a:extLst>
              <a:ext uri="{FF2B5EF4-FFF2-40B4-BE49-F238E27FC236}">
                <a16:creationId xmlns:a16="http://schemas.microsoft.com/office/drawing/2014/main" id="{30805EC7-9808-D6AC-C7FA-CF2572052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378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F0DA46D-4288-4560-1B49-4B29FE2F70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4D9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12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pic>
        <p:nvPicPr>
          <p:cNvPr id="3" name="Graphic 9">
            <a:extLst>
              <a:ext uri="{FF2B5EF4-FFF2-40B4-BE49-F238E27FC236}">
                <a16:creationId xmlns:a16="http://schemas.microsoft.com/office/drawing/2014/main" id="{30805EC7-9808-D6AC-C7FA-CF2572052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628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837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1 Etu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9">
            <a:extLst>
              <a:ext uri="{FF2B5EF4-FFF2-40B4-BE49-F238E27FC236}">
                <a16:creationId xmlns:a16="http://schemas.microsoft.com/office/drawing/2014/main" id="{30805EC7-9808-D6AC-C7FA-CF25720526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42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8140E7-6C51-4EA6-9CBF-2F810F0C9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" y="665"/>
            <a:ext cx="12184800" cy="685733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35B369C6-3BED-44E3-8106-ED08AF06ADAE}" type="datetime1">
              <a:rPr lang="fi-FI" smtClean="0"/>
              <a:t>7.12.2023</a:t>
            </a:fld>
            <a:endParaRPr lang="fi-FI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F745CF6-8E31-48FE-A9A0-F368A14AEF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33" y="-515447"/>
            <a:ext cx="2722134" cy="3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71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9667DEB-CF21-4B22-A3E5-2D6E63D541C2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51ADC-9361-B4CC-1ADA-A013943A0B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0729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6E1C55-AA90-4262-9C36-30EE376D1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" y="0"/>
            <a:ext cx="12188400" cy="687705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CDF37627-E907-4918-A62D-174BAD7FF3FF}" type="datetime1">
              <a:rPr lang="fi-FI" smtClean="0"/>
              <a:t>7.12.2023</a:t>
            </a:fld>
            <a:endParaRPr lang="fi-FI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FCCCC7BA-5826-4188-954B-FBAF0FF018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33" y="-515447"/>
            <a:ext cx="2722134" cy="3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4152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FCCCC7BA-5826-4188-954B-FBAF0FF018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33" y="-515447"/>
            <a:ext cx="2722134" cy="3845700"/>
          </a:xfrm>
          <a:prstGeom prst="rect">
            <a:avLst/>
          </a:prstGeom>
        </p:spPr>
      </p:pic>
      <p:pic>
        <p:nvPicPr>
          <p:cNvPr id="3" name="Kuva 2" descr="Kuva, joka sisältää kohteen teksti, henkilö, ulko, takki&#10;&#10;Kuvaus luotu automaattisesti">
            <a:extLst>
              <a:ext uri="{FF2B5EF4-FFF2-40B4-BE49-F238E27FC236}">
                <a16:creationId xmlns:a16="http://schemas.microsoft.com/office/drawing/2014/main" id="{31E7D8D0-70B5-1EF6-DC11-454CAE635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668"/>
            <a:ext cx="12196186" cy="81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172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EE2FFC-060F-4399-BEC6-0358FFFBB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"/>
          <a:stretch/>
        </p:blipFill>
        <p:spPr>
          <a:xfrm>
            <a:off x="3600" y="664"/>
            <a:ext cx="12188399" cy="739073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F1ED5AC4-0AA9-4A2C-839D-92F06DBD1EE6}" type="datetime1">
              <a:rPr lang="fi-FI" smtClean="0"/>
              <a:t>7.12.2023</a:t>
            </a:fld>
            <a:endParaRPr lang="fi-FI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E38C9956-2D76-43D3-A3FE-5B5B9A6877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33" y="-515447"/>
            <a:ext cx="2722134" cy="3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3324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EE2FFC-060F-4399-BEC6-0358FFFBB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"/>
          <a:stretch/>
        </p:blipFill>
        <p:spPr>
          <a:xfrm>
            <a:off x="-1394894" y="0"/>
            <a:ext cx="11350055" cy="688238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267508650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EE2FFC-060F-4399-BEC6-0358FFFBB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93"/>
            <a:ext cx="6096000" cy="688238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</p:spTree>
    <p:extLst>
      <p:ext uri="{BB962C8B-B14F-4D97-AF65-F5344CB8AC3E}">
        <p14:creationId xmlns:p14="http://schemas.microsoft.com/office/powerpoint/2010/main" val="351989617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F37C3-FC42-4B41-A6AF-A615065B3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"/>
            <a:ext cx="12188401" cy="67781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488594AE-0D55-44B7-B17C-5481A6BD7B3A}" type="datetime1">
              <a:rPr lang="fi-FI" smtClean="0"/>
              <a:t>7.12.2023</a:t>
            </a:fld>
            <a:endParaRPr lang="fi-FI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4A35A119-842E-4525-A6B5-8117E59D0E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33" y="-515447"/>
            <a:ext cx="2722134" cy="38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299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F37C3-FC42-4B41-A6AF-A615065B3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3"/>
            <a:ext cx="12188401" cy="67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7253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EF182-B21F-FF4D-82AD-0FD33E243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DF48AB-CA23-43EE-8FD5-268BDDAA0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8A17C59-91FF-4D2C-96C4-C89BBD64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6743B0-C626-45E1-8FF1-F24E739FF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33535D37-38B5-4BBA-A506-D8C7B5FC1469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47763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F1A37D-9F5B-CF46-9A61-7EE30C43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BCFEA57-6BDE-4C07-BC2D-AAAB63D4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91AFD4-C3E0-4702-A51F-4C96402D7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D96477B-75D8-4CCA-9BAD-4140E00F6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9AE99509-C979-49B3-B3B0-DE9F641E8497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01733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067E3-0F3D-D34F-9B19-8696947A2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5130276-6C11-480C-85CC-DE3E626F5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2048152-9FCA-40BA-ABA2-D7A63BB5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591D698A-EAC1-4620-9139-0CD395A32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29EEAACA-4EFC-47E6-8ADA-AE02366B6DB4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701633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821DDB50-86D0-4FC1-A284-E228FAB0D153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F5B95-B940-049D-8DA6-A682473A7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5750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FB07C7-D3C4-CC4F-B813-7A169C8221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795306C-BF46-4786-9982-3FD1A34D0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70FB74F-D6FF-4EEA-AF76-B3C1D0452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032DD5F-96EF-4682-A3C9-0231E7DE2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4DCFB482-D776-4A8E-9BC8-C0D3F684524C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23841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E9224-A029-A64D-8C7F-FC3879DCE0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289B9D6-C96C-0846-9906-F4DAA1BC7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04831" cy="216823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168F-EEE6-D04A-A6F5-DBF27A768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242332A-43F5-4127-87EC-FCCA2A82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5CCCA42-AABA-4A2D-97C5-82340D95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BC0EAD7B-2109-4330-866B-6B3F90DBC4E7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55688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Otsikkosivu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kuva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025CCE-465F-554E-843D-2DE2250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D001D7F-E792-45B6-A6A6-2E18A086F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0C052DF-C98D-4D95-A32C-22773734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72C47CB-2C9D-4117-ABC3-7DB06B8B0511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11292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Otsikkosivu medi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4">
            <a:extLst>
              <a:ext uri="{FF2B5EF4-FFF2-40B4-BE49-F238E27FC236}">
                <a16:creationId xmlns:a16="http://schemas.microsoft.com/office/drawing/2014/main" id="{CAE72A15-1F88-2546-BB41-685DB7FA0D3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Tx/>
              <a:buNone/>
              <a:defRPr cap="none" baseline="0"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FI"/>
              <a:t>Media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04AAE04-6B1C-AD45-9126-DC6B84660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484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C61C8BA4-C5A3-4170-8FF9-823073C56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0749"/>
            <a:ext cx="9720000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D1B52FC-3A2C-4FE7-9726-559F00761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5934663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792A5A00-ED99-4B0F-B9C5-7AABB06C83A4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78129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CFE591-A54D-0540-91C0-43F6D85336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213"/>
            <a:ext cx="1604831" cy="216823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233D5048-362C-4AD1-818A-CAB8060F48D6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629337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Etusivu 3 riviä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D957001-AF0C-9D43-913F-704777A98A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04832" cy="21682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694737-5125-4645-923F-EEE7FA7C9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7331" y="4986908"/>
            <a:ext cx="9177338" cy="9638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Clr>
                <a:srgbClr val="0E6E44"/>
              </a:buClr>
              <a:buFont typeface="Arial" panose="020B0604020202020204" pitchFamily="34" charset="0"/>
              <a:buNone/>
              <a:defRPr sz="3200" b="1" i="0" cap="none" baseline="0">
                <a:solidFill>
                  <a:srgbClr val="0E6E44"/>
                </a:solidFill>
                <a:latin typeface="S Bonus Display SemiBold" panose="020B0606030202010107" pitchFamily="34" charset="0"/>
                <a:cs typeface="Arial" panose="020B0604020202020204" pitchFamily="34" charset="0"/>
              </a:defRPr>
            </a:lvl1pPr>
            <a:lvl2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2pPr>
            <a:lvl3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3pPr>
            <a:lvl4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4pPr>
            <a:lvl5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5pPr>
            <a:lvl6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6pPr>
            <a:lvl7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7pPr>
            <a:lvl8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8pPr>
            <a:lvl9pPr marL="457200" indent="-457200" algn="ctr">
              <a:buClr>
                <a:srgbClr val="0E6E44"/>
              </a:buClr>
              <a:buFont typeface="Arial" panose="020B0604020202020204" pitchFamily="34" charset="0"/>
              <a:buChar char="•"/>
              <a:defRPr sz="3200">
                <a:solidFill>
                  <a:srgbClr val="0E6E44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DISPLAY SEMIBOLD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611B674-DBCF-AE40-A16E-908009EEB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7331" y="1061608"/>
            <a:ext cx="9177338" cy="3925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74000"/>
              </a:lnSpc>
              <a:defRPr sz="9600" b="1" cap="none" baseline="0">
                <a:solidFill>
                  <a:srgbClr val="00AA46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9F26DAF-3C91-4A81-BF7A-0D7EECC04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7331" y="6000626"/>
            <a:ext cx="9177338" cy="22680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KETJUINFO 26.1.2022 / MIKAEL WAHLROOS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5D9AE55-C4C3-41F4-8B0B-F9262E0CC0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238775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3D0C7A04-AE88-4732-912F-6FD72FAC9920}" type="datetime1">
              <a:rPr lang="fi-FI" smtClean="0"/>
              <a:t>7.12.2023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230965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8 Divider">
    <p:bg>
      <p:bgPr>
        <a:solidFill>
          <a:srgbClr val="91FA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080C7B-09FA-4FBF-BB70-964A91D38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160000"/>
            <a:ext cx="10369550" cy="23614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10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52032A2-61F8-492B-97B6-74CF919776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4000" y="4566176"/>
            <a:ext cx="9872959" cy="1438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000" b="1" i="0" cap="none" baseline="0">
                <a:solidFill>
                  <a:schemeClr val="bg1"/>
                </a:solidFill>
                <a:latin typeface="S Bonus Display SemiBold" panose="020B0606030202010107" pitchFamily="34" charset="0"/>
              </a:defRPr>
            </a:lvl1pPr>
            <a:lvl2pPr marL="1165225" indent="-342900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2pPr>
            <a:lvl3pPr marL="19700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3pPr>
            <a:lvl4pPr marL="2960688" indent="-358775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4pPr>
            <a:lvl5pPr marL="3767138" indent="-360363">
              <a:buClr>
                <a:schemeClr val="bg1"/>
              </a:buClr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5pPr>
            <a:lvl6pPr marL="4757738" indent="-360363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6pPr>
            <a:lvl7pPr marL="5562600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7pPr>
            <a:lvl8pPr marL="6640513" indent="-3587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8pPr>
            <a:lvl9pPr marL="7805738" indent="-447675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CADF50B-5F3E-450F-87C8-863F468A7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931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67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KETJUINFO 26.1.2022 / MIKAEL WAHLROOS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328FD-1874-41FC-9557-63DC4F35EAB8}" type="datetime1">
              <a:rPr lang="fi-FI" smtClean="0"/>
              <a:t>7.12.2023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00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67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KETJUINFO 26.1.2022 / MIKAEL WAHLROOS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F6ECD-70F7-440C-9A3B-A8C308480BDB}" type="datetime1">
              <a:rPr lang="fi-FI" smtClean="0"/>
              <a:t>7.12.2023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10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10 Kuvapohja tekstillä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0"/>
              </a:rPr>
              <a:t>NOTE! DO NOT MOVE THE S-LOGO (PLACEHOLDER SVG-IMAGE).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</a:endParaRPr>
          </a:p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 panose="020B0603040502010207" pitchFamily="34" charset="0"/>
              <a:ea typeface="+mj-ea"/>
              <a:cs typeface="Calibri"/>
              <a:sym typeface="Calibri"/>
            </a:endParaRP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48C27C9-FE25-4025-9EBC-9FDA9EBE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000" y="259200"/>
            <a:ext cx="106632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40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3D4C425-A46B-4281-B49B-E61047C94A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3200" cy="1438249"/>
          </a:xfrm>
          <a:prstGeom prst="rect">
            <a:avLst/>
          </a:prstGeom>
        </p:spPr>
        <p:txBody>
          <a:bodyPr/>
          <a:lstStyle>
            <a:lvl1pPr marL="174625" indent="-174625">
              <a:lnSpc>
                <a:spcPct val="75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500" b="0" i="0" cap="none" baseline="0">
                <a:solidFill>
                  <a:schemeClr val="bg1"/>
                </a:solidFill>
                <a:latin typeface="+mn-lt"/>
              </a:defRPr>
            </a:lvl1pPr>
            <a:lvl2pPr marL="533400" indent="-169863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2pPr>
            <a:lvl3pPr marL="892175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3pPr>
            <a:lvl4pPr marL="1252538" indent="-184150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4pPr>
            <a:lvl5pPr marL="1611313" indent="-185738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5pPr>
            <a:lvl6pPr marL="1970088" indent="-1873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6pPr>
            <a:lvl7pPr marL="2328863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7pPr>
            <a:lvl8pPr marL="2689225" indent="-18415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8pPr>
            <a:lvl9pPr marL="3048000" indent="-174625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fi-FI"/>
              <a:t>Teksti S Bonus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A1A43C-6667-4F89-B1A1-28CC721FCEF5}"/>
              </a:ext>
            </a:extLst>
          </p:cNvPr>
          <p:cNvSpPr txBox="1">
            <a:spLocks/>
          </p:cNvSpPr>
          <p:nvPr userDrawn="1"/>
        </p:nvSpPr>
        <p:spPr>
          <a:xfrm>
            <a:off x="10572600" y="6580800"/>
            <a:ext cx="1080000" cy="197999"/>
          </a:xfrm>
          <a:prstGeom prst="rect">
            <a:avLst/>
          </a:prstGeom>
        </p:spPr>
        <p:txBody>
          <a:bodyPr lIns="0" tIns="46800" rIns="18000" bIns="46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5B98E-6B9C-324E-A306-D2B9CFEFCA73}" type="slidenum">
              <a:rPr kumimoji="0" lang="en-FI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  <a:cs typeface="Calibri"/>
                <a:sym typeface="Calibri"/>
              </a:rPr>
              <a:pPr marL="0" marR="0" lvl="0" indent="0" algn="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FI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 panose="020B0603040502010207" pitchFamily="34" charset="0"/>
              <a:cs typeface="Calibri"/>
              <a:sym typeface="Calibri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5EF1FE81-AA87-4317-A669-ABB1B2562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</a:rPr>
              <a:t>Maija Ahonen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8CA8FE60-CF60-418A-9D6F-BD2757273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97F45-4CA3-FF4E-BEEA-886F3A19F2A7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 panose="020B0603040502010207" pitchFamily="34" charset="0"/>
              </a:rPr>
              <a:t>7.12.2023</a:t>
            </a:fld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 panose="020B0603040502010207" pitchFamily="34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A3339B-BFA8-4078-B3B2-1EB859B9E1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" y="2214"/>
            <a:ext cx="1125443" cy="15205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8D074A-DBA5-41D5-9654-7DE339B43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2180" y="6573600"/>
            <a:ext cx="11113200" cy="10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lvl="0"/>
            <a:r>
              <a:rPr lang="en-GB"/>
              <a:t> 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847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Otsikkosivu 3 riviä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748FA-805A-D642-A503-9BD4B2D253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2400" b="0" i="0" cap="none" baseline="0">
                <a:solidFill>
                  <a:schemeClr val="tx1"/>
                </a:solidFill>
                <a:latin typeface="S Bonus UX" panose="020B0603040502010207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</a:t>
            </a:r>
            <a:r>
              <a:rPr lang="en-FI"/>
              <a:t>uva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55BAEF-CF11-614B-92C9-CD86A8BFF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000" y="2296800"/>
            <a:ext cx="10368000" cy="33219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74000"/>
              </a:lnSpc>
              <a:defRPr sz="9600" b="1" cap="none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fi-FI"/>
              <a:t>OTSIKKO S BONUS DISPLAY BOLD </a:t>
            </a:r>
            <a:br>
              <a:rPr lang="fi-FI"/>
            </a:br>
            <a:r>
              <a:rPr lang="fi-FI"/>
              <a:t>KOLME RIVIÄ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3A63E-24CC-0240-8716-C364A070C277}"/>
              </a:ext>
            </a:extLst>
          </p:cNvPr>
          <p:cNvSpPr txBox="1"/>
          <p:nvPr userDrawn="1"/>
        </p:nvSpPr>
        <p:spPr>
          <a:xfrm>
            <a:off x="589329" y="6875589"/>
            <a:ext cx="1069144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cap="none" baseline="0">
                <a:solidFill>
                  <a:schemeClr val="tx1"/>
                </a:solidFill>
                <a:latin typeface="S Bonus UX" panose="020B0603040502010207" pitchFamily="34" charset="0"/>
              </a:rPr>
              <a:t>NOTE! DO NOT MOVE THE S-LOGO (PLACEHOLDER SVG-IMAGE).</a:t>
            </a:r>
            <a:endParaRPr lang="en-FI" sz="1800" b="0" i="0" cap="none" baseline="0">
              <a:solidFill>
                <a:schemeClr val="tx1"/>
              </a:solidFill>
              <a:latin typeface="S Bonus UX" panose="020B0603040502010207" pitchFamily="34" charset="0"/>
            </a:endParaRPr>
          </a:p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 Bonus UX" panose="020B0603040502010207" pitchFamily="34" charset="0"/>
              <a:ea typeface="+mj-ea"/>
              <a:cs typeface="+mj-cs"/>
              <a:sym typeface="Calibri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9FDB414-5F1A-4838-900B-818D7A857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6000" y="5664832"/>
            <a:ext cx="9720000" cy="328194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pPr algn="ctr"/>
            <a:r>
              <a:rPr lang="fi-FI"/>
              <a:t>Aki Helin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F9E3B3-A22A-4BD7-A818-DD051EB69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98793" y="6029526"/>
            <a:ext cx="3994415" cy="32819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600" cap="none" baseline="0">
                <a:solidFill>
                  <a:schemeClr val="bg1"/>
                </a:solidFill>
                <a:latin typeface="S Bonus UX" panose="020B0603040502010207" pitchFamily="34" charset="0"/>
              </a:defRPr>
            </a:lvl1pPr>
          </a:lstStyle>
          <a:p>
            <a:fld id="{A904289B-7059-48A4-9891-042AEAC93E09}" type="datetime1">
              <a:rPr lang="en-US" smtClean="0"/>
              <a:t>12/7/23</a:t>
            </a:fld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5A79F-8827-39CB-BE47-84D9B5651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546" y="368560"/>
            <a:ext cx="1598127" cy="4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31296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D5D9D3D-CFE5-4C23-8A6D-D863F6C5B607}" type="datetime1">
              <a:rPr lang="fi-FI" smtClean="0"/>
              <a:t>7.12.2023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A50DCC-5E79-4353-8F30-65C6204285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32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Tekstisivu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D73D6E1-6F05-AD4E-9C84-7C105EED6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DBC35D-5FB9-6F42-B196-ADE5E08FB07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AFCA91F0-A45D-4DF3-B1EF-E778452A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3B339550-14C7-40EA-BBBF-FC309033E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D5D9D3D-CFE5-4C23-8A6D-D863F6C5B607}" type="datetime1">
              <a:rPr lang="fi-FI" smtClean="0"/>
              <a:t>7.12.2023</a:t>
            </a:fld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9FB143F-1E17-4A0C-9D1B-2B6F410B9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4F6F6A-BA7E-47E5-8616-9D7222B90E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A50DCC-5E79-4353-8F30-65C6204285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35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Tekstisivu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7F24C17-823E-4888-B2EF-AF83DB4212E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21350A-E590-43C6-A8EC-6DCAA7B0A0D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199"/>
            <a:ext cx="5544000" cy="475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C57EAF-D76D-4999-88A7-46989D59A95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7FC130BB-3D0B-473C-B3B2-983FBEED3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099A5EE5-3B25-4D35-8202-965BC7C46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BB4DD649-20E9-463A-93F0-1C9CD95C3599}" type="datetime1">
              <a:rPr lang="fi-FI" smtClean="0"/>
              <a:t>7.12.2023</a:t>
            </a:fld>
            <a:endParaRPr lang="fi-FI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09B2F7A5-6E39-4626-9FAF-5BA041A94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B4BA650-914F-4772-A99A-E9175075E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C45025-FC10-42F2-A0BD-3EAD09D8DD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2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Tekstisivu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E29D6-0B64-4D10-B2E4-A090C6E1670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6C77EB-DA2A-4BA0-BC2A-2706AC34AF2A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806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6B8AD2-C883-49CF-AE29-7B1362D3D99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260000" y="1591200"/>
            <a:ext cx="3672000" cy="4752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91AA7C-654B-4BA3-887C-B00D39EC4FD7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AA7D870E-DD09-439A-9C94-723CD1B5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21ED69A-18F3-438C-8E8B-C7B448383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FF21D518-28AC-46C7-A42D-6185A7F0FFFD}" type="datetime1">
              <a:rPr lang="fi-FI" smtClean="0"/>
              <a:t>7.12.2023</a:t>
            </a:fld>
            <a:endParaRPr lang="fi-FI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C47FB7E-B19C-4877-BFD2-367E17D8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C084E47-39EA-4BB5-8D55-0487D7398D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B0F368-C926-4E4E-8AF7-FFFD2AFC69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129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Tekstisivu alaotsikko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8FCB1EC-C164-FC42-848B-CF9C9AD3DC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2316307"/>
            <a:ext cx="111132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solidFill>
                  <a:schemeClr val="tx1"/>
                </a:solidFill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D06A461-3530-4B16-BFEF-929DFE4279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C855C6-D65F-4D0B-BFA8-AA3675044624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3916E98-C912-4753-8294-DF868CE73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128088D-242A-4985-9A24-BFE31214D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558979F-FDB1-4272-AE15-67276D634140}" type="datetime1">
              <a:rPr lang="fi-FI" smtClean="0"/>
              <a:t>7.12.2023</a:t>
            </a:fld>
            <a:endParaRPr lang="fi-FI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E210222-2BE2-4868-9C93-96EF20736D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5F68E53-FD7A-41A8-B881-017DD7747D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200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86BC81E-9054-473D-991F-7C1EDEB12E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88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 Tekstisivu alaotsikko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400" y="2314798"/>
            <a:ext cx="5544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1C9A88E-A0AD-46C2-9609-811B6DD800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0A7D08-DF60-4753-A63C-58FF46032002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9980F08E-B456-46AB-87F0-C8B4E4D9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06C61416-88B8-4221-805F-AC486FDCB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6AF0E274-4B77-46B8-AD95-5F45A92577D9}" type="datetime1">
              <a:rPr lang="fi-FI" smtClean="0"/>
              <a:t>7.12.2023</a:t>
            </a:fld>
            <a:endParaRPr lang="fi-FI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D422D16-5481-49E4-AF69-F267E6F50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6E2E24D-E0C9-4E44-A03D-DDA49A8D2D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58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0EEE4AD-6459-41C0-BD24-BABB3CEE1C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7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 Tekstisivu alaotsikko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1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314800"/>
            <a:ext cx="3672000" cy="399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E449306-4B8A-4055-8107-A54133691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DBA669-641C-4A5D-B468-11BB144CAB0C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F1998A5A-F2C1-49BD-91F0-B6EAB914A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10803847-D19E-41EC-A93C-B90455CB7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9E4654F4-382B-4E37-A787-0E5512A89BF9}" type="datetime1">
              <a:rPr lang="fi-FI" smtClean="0"/>
              <a:t>7.12.2023</a:t>
            </a:fld>
            <a:endParaRPr lang="fi-FI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8C7467E-9A82-4BE4-9963-C57AB133BB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634D70F-5809-4B5F-807B-92DAB59C44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EEAE32-FCB7-4C86-8718-77BEA6FE1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7 Tekstisivu 2 alaotsikko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3D110B-CD43-5043-B371-803454C92D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086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40000" y="2844000"/>
            <a:ext cx="5544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AFB0CB7-C951-0E40-9AA6-DA3695BCD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7DFE470-365C-44A4-9D95-97B4623A16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8600" y="2376000"/>
            <a:ext cx="5544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C455FFD-4EB2-4847-962F-8D7C2D7B1A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0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6A6BE-69AB-4F03-B026-9D8AF00452FE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76864C7D-9AD0-41DD-B315-674802643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3D14EF67-DEC1-4BA7-BA0E-41B9C6F8A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4D199292-0FE2-4696-9A20-928A6FDE7FE3}" type="datetime1">
              <a:rPr lang="fi-FI" smtClean="0"/>
              <a:t>7.12.2023</a:t>
            </a:fld>
            <a:endParaRPr lang="fi-FI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3F66AD2A-9C03-4E30-B42F-BD02E0F0D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FBE1A57-6496-4491-9A7E-45FDD221D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3B2827C-C68A-407D-A1E2-226ECF09F1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958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8 Tekstisivu 2 alaotsikkoa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F1455-1F06-574D-B32C-FB4F75A2C6F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999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2FE7B1-D04E-44A9-8B50-9A72FAD01DD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9806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7E35D3-FA4A-4799-94D0-944EC3D52A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0000" y="2844000"/>
            <a:ext cx="3672000" cy="3456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1pPr>
            <a:lvl2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2pPr>
            <a:lvl3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3pPr>
            <a:lvl4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4pPr>
            <a:lvl5pPr>
              <a:spcBef>
                <a:spcPts val="0"/>
              </a:spcBef>
              <a:spcAft>
                <a:spcPts val="500"/>
              </a:spcAft>
              <a:defRPr sz="1500" b="0" i="0" cap="none" baseline="0">
                <a:latin typeface="+mn-lt"/>
              </a:defRPr>
            </a:lvl5pPr>
            <a:lvl6pPr>
              <a:spcBef>
                <a:spcPts val="0"/>
              </a:spcBef>
              <a:spcAft>
                <a:spcPts val="500"/>
              </a:spcAft>
              <a:defRPr sz="1500"/>
            </a:lvl6pPr>
            <a:lvl7pPr>
              <a:spcBef>
                <a:spcPts val="0"/>
              </a:spcBef>
              <a:spcAft>
                <a:spcPts val="500"/>
              </a:spcAft>
              <a:defRPr sz="1500"/>
            </a:lvl7pPr>
            <a:lvl8pPr>
              <a:spcBef>
                <a:spcPts val="0"/>
              </a:spcBef>
              <a:spcAft>
                <a:spcPts val="500"/>
              </a:spcAft>
              <a:defRPr sz="1500"/>
            </a:lvl8pPr>
            <a:lvl9pPr>
              <a:spcBef>
                <a:spcPts val="0"/>
              </a:spcBef>
              <a:spcAft>
                <a:spcPts val="500"/>
              </a:spcAft>
              <a:defRPr sz="1500"/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8F928DE-4388-47FE-B8BD-5D46583333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9999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77091E2-9F4D-4DDD-89C9-B008406E51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806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C100E75-2FFD-4187-A92A-83EB69B6BF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0000" y="2376000"/>
            <a:ext cx="3672000" cy="43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440AE30-9B74-4AAC-9303-BB0A698A3E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0000" y="1591200"/>
            <a:ext cx="11112601" cy="71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400" b="1" i="0" cap="none" baseline="0">
                <a:solidFill>
                  <a:srgbClr val="00AA46"/>
                </a:solidFill>
                <a:latin typeface="S Bonus Display SemiBold" panose="020B0606030202010107" pitchFamily="34" charset="0"/>
              </a:defRPr>
            </a:lvl1pPr>
            <a:lvl2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2pPr>
            <a:lvl3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3pPr>
            <a:lvl4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4pPr>
            <a:lvl5pPr marL="21717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5pPr>
            <a:lvl6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6pPr>
            <a:lvl7pPr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7pPr>
            <a:lvl8pPr marL="3486150" indent="-28575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8pPr>
            <a:lvl9pPr marL="4000500" indent="-342900">
              <a:lnSpc>
                <a:spcPct val="75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2400">
                <a:solidFill>
                  <a:srgbClr val="00AA46"/>
                </a:solidFill>
                <a:latin typeface="S Bonus Display SemiBold" panose="020B0606030202010107" pitchFamily="34" charset="0"/>
              </a:defRPr>
            </a:lvl9pPr>
          </a:lstStyle>
          <a:p>
            <a:pPr lvl="0"/>
            <a:r>
              <a:rPr lang="fi-FI"/>
              <a:t>ALAOTSIKKO SEMI BOLD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C80081-E88A-49F7-9360-9C1A958C2CB6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539EFD2F-B390-40E6-8EB6-24E47E550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87CC3DCE-CFDA-47FF-AA6A-BEDDC0BA1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212DE6D3-5D6D-4A75-9215-A43AE0B06C37}" type="datetime1">
              <a:rPr lang="fi-FI" smtClean="0"/>
              <a:t>7.12.2023</a:t>
            </a:fld>
            <a:endParaRPr lang="fi-FI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B443773-1E28-417E-AC6D-A5847A202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63A4D4E5-BA6F-4770-B7C4-13075453D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199" y="258053"/>
            <a:ext cx="10619401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l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102212B-2FD8-43A9-B2F3-BD5B9453FB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78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9 Tekstisivu keskitet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BF3E4E0-543F-4EF9-82A8-8BCFA94D5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00" y="1591200"/>
            <a:ext cx="11113200" cy="4752000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 cap="none" baseline="0">
                <a:latin typeface="+mn-lt"/>
              </a:defRPr>
            </a:lvl1pPr>
            <a:lvl2pPr marL="742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2pPr>
            <a:lvl3pPr marL="1200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3pPr>
            <a:lvl4pPr marL="1657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4pPr>
            <a:lvl5pPr marL="21145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 b="0" i="0">
                <a:latin typeface="+mn-lt"/>
              </a:defRPr>
            </a:lvl5pPr>
            <a:lvl6pPr marL="25717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6pPr>
            <a:lvl7pPr marL="30289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7pPr>
            <a:lvl8pPr marL="34861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8pPr>
            <a:lvl9pPr marL="3943350" indent="-28575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500">
                <a:latin typeface="+mn-lt"/>
              </a:defRPr>
            </a:lvl9pPr>
          </a:lstStyle>
          <a:p>
            <a:r>
              <a:rPr lang="en-GB" err="1"/>
              <a:t>Teksti</a:t>
            </a:r>
            <a:r>
              <a:rPr lang="en-GB"/>
              <a:t> S Bonus UX</a:t>
            </a:r>
            <a:endParaRPr lang="en-FI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9F7A1C-60E5-444D-AEB9-6CA8B35D3533}"/>
              </a:ext>
            </a:extLst>
          </p:cNvPr>
          <p:cNvCxnSpPr>
            <a:cxnSpLocks/>
          </p:cNvCxnSpPr>
          <p:nvPr userDrawn="1"/>
        </p:nvCxnSpPr>
        <p:spPr>
          <a:xfrm>
            <a:off x="539400" y="6573600"/>
            <a:ext cx="11113200" cy="0"/>
          </a:xfrm>
          <a:prstGeom prst="line">
            <a:avLst/>
          </a:prstGeom>
          <a:ln w="9525">
            <a:solidFill>
              <a:srgbClr val="00A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A2EE0AB3-DDAD-4FC1-9803-28AA8FCE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6000" y="6580800"/>
            <a:ext cx="6660000" cy="198000"/>
          </a:xfrm>
          <a:prstGeom prst="rect">
            <a:avLst/>
          </a:prstGeom>
        </p:spPr>
        <p:txBody>
          <a:bodyPr vert="horz" lIns="90000" tIns="46800" rIns="90000" bIns="46800" rtlCol="0" anchor="ctr" anchorCtr="0"/>
          <a:lstStyle>
            <a:lvl1pPr algn="ctr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r>
              <a:rPr lang="fi-FI"/>
              <a:t>PRESENTATION NAME / AUTHOR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D6AF3EAA-ACE2-43A5-A810-A1F0421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9400" y="6580800"/>
            <a:ext cx="2196000" cy="198000"/>
          </a:xfrm>
          <a:prstGeom prst="rect">
            <a:avLst/>
          </a:prstGeom>
        </p:spPr>
        <p:txBody>
          <a:bodyPr vert="horz" lIns="0" tIns="46800" rIns="90000" bIns="46800" rtlCol="0" anchor="ctr" anchorCtr="0"/>
          <a:lstStyle>
            <a:lvl1pPr algn="l">
              <a:defRPr sz="900" cap="none" baseline="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fld id="{BB4A9E83-30AA-452C-BE38-1B191C5A9CC7}" type="datetime1">
              <a:rPr lang="fi-FI" smtClean="0"/>
              <a:t>7.12.2023</a:t>
            </a:fld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8BDC22B-2C95-4825-86C8-6AF033810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AA8533F-9B17-44FB-8CA2-9E9258CD5C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3200" y="258053"/>
            <a:ext cx="10619400" cy="1008000"/>
          </a:xfrm>
          <a:prstGeom prst="rect">
            <a:avLst/>
          </a:prstGeom>
        </p:spPr>
        <p:txBody>
          <a:bodyPr tIns="108000" bIns="0" anchor="ctr">
            <a:noAutofit/>
          </a:bodyPr>
          <a:lstStyle>
            <a:lvl1pPr algn="ctr">
              <a:lnSpc>
                <a:spcPct val="74000"/>
              </a:lnSpc>
              <a:defRPr sz="4000" b="1" i="0" cap="none" baseline="0">
                <a:solidFill>
                  <a:srgbClr val="0E6E44"/>
                </a:solidFill>
                <a:latin typeface="+mj-lt"/>
              </a:defRPr>
            </a:lvl1pPr>
          </a:lstStyle>
          <a:p>
            <a:r>
              <a:rPr lang="fi-FI"/>
              <a:t>OTSIKKO </a:t>
            </a:r>
            <a:br>
              <a:rPr lang="fi-FI"/>
            </a:br>
            <a:r>
              <a:rPr lang="fi-FI"/>
              <a:t>S BONUS DISPLAY BOLD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C4EB54-1061-4CEA-A00E-CA06D03C57E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37019" y="6565928"/>
            <a:ext cx="398482" cy="144463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AA46"/>
                </a:solidFill>
                <a:latin typeface="S Bonus UX" panose="020B0603040502010207" pitchFamily="34" charset="0"/>
              </a:defRPr>
            </a:lvl1pPr>
          </a:lstStyle>
          <a:p>
            <a:pPr>
              <a:defRPr/>
            </a:pPr>
            <a:fld id="{68CC59B7-7950-451D-8D2F-F09372DBB4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oleObject" Target="../embeddings/oleObject3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tags" Target="../tags/tag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A4A0A72-415E-48A1-9EEC-0B82CEE52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1666649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95" imgH="396" progId="TCLayout.ActiveDocument.1">
                  <p:embed/>
                </p:oleObj>
              </mc:Choice>
              <mc:Fallback>
                <p:oleObj name="think-cell Slide" r:id="rId1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A4A0A72-415E-48A1-9EEC-0B82CEE52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3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3" r:id="rId2"/>
    <p:sldLayoutId id="2147483721" r:id="rId3"/>
    <p:sldLayoutId id="2147483890" r:id="rId4"/>
    <p:sldLayoutId id="2147483891" r:id="rId5"/>
    <p:sldLayoutId id="2147483900" r:id="rId6"/>
    <p:sldLayoutId id="2147483744" r:id="rId7"/>
    <p:sldLayoutId id="2147483918" r:id="rId8"/>
    <p:sldLayoutId id="2147483921" r:id="rId9"/>
    <p:sldLayoutId id="2147483919" r:id="rId10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77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9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A4A0A72-415E-48A1-9EEC-0B82CEE52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666649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A4A0A72-415E-48A1-9EEC-0B82CEE52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290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78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A4A0A72-415E-48A1-9EEC-0B82CEE52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666649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6" progId="TCLayout.ActiveDocument.1">
                  <p:embed/>
                </p:oleObj>
              </mc:Choice>
              <mc:Fallback>
                <p:oleObj name="think-cell Slide" r:id="rId15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A4A0A72-415E-48A1-9EEC-0B82CEE52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324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63" r:id="rId12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86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75C8EC-04D8-4389-B988-FDD733A0BD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44511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5" imgH="396" progId="TCLayout.ActiveDocument.1">
                  <p:embed/>
                </p:oleObj>
              </mc:Choice>
              <mc:Fallback>
                <p:oleObj name="think-cell Slide" r:id="rId17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75C8EC-04D8-4389-B988-FDD733A0BD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0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4001" r:id="rId6"/>
    <p:sldLayoutId id="2147484012" r:id="rId7"/>
    <p:sldLayoutId id="2147484030" r:id="rId8"/>
    <p:sldLayoutId id="2147484046" r:id="rId9"/>
    <p:sldLayoutId id="2147483958" r:id="rId10"/>
    <p:sldLayoutId id="2147483959" r:id="rId11"/>
    <p:sldLayoutId id="2147483960" r:id="rId12"/>
    <p:sldLayoutId id="2147484000" r:id="rId13"/>
    <p:sldLayoutId id="2147483961" r:id="rId14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7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24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1" r:id="rId12"/>
    <p:sldLayoutId id="2147484402" r:id="rId13"/>
    <p:sldLayoutId id="2147484403" r:id="rId14"/>
    <p:sldLayoutId id="2147484477" r:id="rId15"/>
    <p:sldLayoutId id="2147484478" r:id="rId16"/>
    <p:sldLayoutId id="2147484479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5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4" r:id="rId11"/>
    <p:sldLayoutId id="2147484305" r:id="rId12"/>
    <p:sldLayoutId id="2147484306" r:id="rId13"/>
  </p:sldLayoutIdLst>
  <p:transition spd="med"/>
  <p:hf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8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  <p:sldLayoutId id="2147484323" r:id="rId16"/>
    <p:sldLayoutId id="2147484324" r:id="rId17"/>
    <p:sldLayoutId id="2147484325" r:id="rId18"/>
    <p:sldLayoutId id="2147484326" r:id="rId19"/>
    <p:sldLayoutId id="2147484327" r:id="rId20"/>
    <p:sldLayoutId id="2147484328" r:id="rId21"/>
    <p:sldLayoutId id="2147484329" r:id="rId22"/>
    <p:sldLayoutId id="2147484330" r:id="rId23"/>
    <p:sldLayoutId id="2147484331" r:id="rId24"/>
    <p:sldLayoutId id="2147484333" r:id="rId25"/>
    <p:sldLayoutId id="2147484334" r:id="rId26"/>
  </p:sldLayoutIdLst>
  <p:transition spd="med"/>
  <p:hf sldNum="0" hdr="0" dt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40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75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  <p:sldLayoutId id="214748435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6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  <p:sldLayoutId id="2147484372" r:id="rId12"/>
    <p:sldLayoutId id="2147484373" r:id="rId13"/>
    <p:sldLayoutId id="2147484374" r:id="rId14"/>
    <p:sldLayoutId id="2147484375" r:id="rId1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/>
  <p:txStyles>
    <p:title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AA44"/>
          </a:solidFill>
          <a:uFillTx/>
          <a:latin typeface="S Bonus UX"/>
          <a:ea typeface="S Bonus UX"/>
          <a:cs typeface="S Bonus UX"/>
          <a:sym typeface="S Bonus UX"/>
        </a:defRPr>
      </a:lvl9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1pPr>
      <a:lvl2pPr marL="0" marR="0" indent="27724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2pPr>
      <a:lvl3pPr marL="0" marR="0" indent="55449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3pPr>
      <a:lvl4pPr marL="0" marR="0" indent="831737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4pPr>
      <a:lvl5pPr marL="0" marR="0" indent="110898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5pPr>
      <a:lvl6pPr marL="0" marR="0" indent="138623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6pPr>
      <a:lvl7pPr marL="0" marR="0" indent="16634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7pPr>
      <a:lvl8pPr marL="0" marR="0" indent="194072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8pPr>
      <a:lvl9pPr marL="0" marR="0" indent="2217969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4F21"/>
          </a:solidFill>
          <a:uFillTx/>
          <a:latin typeface="S Bonus UX"/>
          <a:ea typeface="S Bonus UX"/>
          <a:cs typeface="S Bonus UX"/>
          <a:sym typeface="S Bonus UX"/>
        </a:defRPr>
      </a:lvl9pPr>
    </p:bodyStyle>
    <p:otherStyle>
      <a:lvl1pPr marL="0" marR="0" indent="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7724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554491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831737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10898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386230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663475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940723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217969" algn="r" defTabSz="55449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10.pn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11.sv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sami.hiirsalmi@sok.fi" TargetMode="External"/><Relationship Id="rId3" Type="http://schemas.openxmlformats.org/officeDocument/2006/relationships/hyperlink" Target="mailto:smartmarketing@sok.fi" TargetMode="External"/><Relationship Id="rId7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8.emf"/><Relationship Id="rId5" Type="http://schemas.openxmlformats.org/officeDocument/2006/relationships/hyperlink" Target="mailto:Jyrki.kostilainen@sok.fi" TargetMode="External"/><Relationship Id="rId4" Type="http://schemas.openxmlformats.org/officeDocument/2006/relationships/hyperlink" Target="http://www.smartmarketing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0D95E0-E0A5-AF3B-0EA1-04E88B536D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tsikko 1">
            <a:extLst>
              <a:ext uri="{FF2B5EF4-FFF2-40B4-BE49-F238E27FC236}">
                <a16:creationId xmlns:a16="http://schemas.microsoft.com/office/drawing/2014/main" id="{7A9F607A-A040-5840-AEA2-F827EB8D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39" y="1890138"/>
            <a:ext cx="10369550" cy="3077723"/>
          </a:xfrm>
          <a:effectLst/>
        </p:spPr>
        <p:txBody>
          <a:bodyPr/>
          <a:lstStyle/>
          <a:p>
            <a:r>
              <a:rPr lang="fi-FI" sz="8800" dirty="0">
                <a:cs typeface="Arial"/>
              </a:rPr>
              <a:t>KAUPAN MEDIAN</a:t>
            </a:r>
            <a:br>
              <a:rPr lang="fi-FI" sz="8800" dirty="0">
                <a:cs typeface="Arial"/>
              </a:rPr>
            </a:br>
            <a:r>
              <a:rPr lang="fi-FI" sz="8800" dirty="0">
                <a:solidFill>
                  <a:srgbClr val="91FFBB"/>
                </a:solidFill>
                <a:cs typeface="Arial"/>
              </a:rPr>
              <a:t>MENESTYKSEN MITTARIT</a:t>
            </a:r>
            <a:endParaRPr lang="fi-FI" sz="8800" dirty="0">
              <a:solidFill>
                <a:srgbClr val="91FFBB"/>
              </a:solidFill>
            </a:endParaRPr>
          </a:p>
        </p:txBody>
      </p:sp>
      <p:sp>
        <p:nvSpPr>
          <p:cNvPr id="17" name="Alatunnisteen paikkamerkki 2">
            <a:extLst>
              <a:ext uri="{FF2B5EF4-FFF2-40B4-BE49-F238E27FC236}">
                <a16:creationId xmlns:a16="http://schemas.microsoft.com/office/drawing/2014/main" id="{C4719FDC-FD95-8241-AC3D-4DFFA57D978E}"/>
              </a:ext>
            </a:extLst>
          </p:cNvPr>
          <p:cNvSpPr txBox="1">
            <a:spLocks/>
          </p:cNvSpPr>
          <p:nvPr/>
        </p:nvSpPr>
        <p:spPr>
          <a:xfrm>
            <a:off x="1058413" y="4879375"/>
            <a:ext cx="9720000" cy="1124952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27724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554491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831737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10898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1386230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1663475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940723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2217969" algn="l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Display Bold"/>
              <a:cs typeface="Calibri"/>
              <a:sym typeface="Calibri"/>
            </a:endParaRP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98AC1EE-3B11-5912-50A6-065E0D0805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55192" y="4503436"/>
            <a:ext cx="9872959" cy="375939"/>
          </a:xfrm>
        </p:spPr>
        <p:txBody>
          <a:bodyPr lIns="91440" tIns="45720" rIns="91440" bIns="45720" anchor="t"/>
          <a:lstStyle/>
          <a:p>
            <a:fld id="{79CC4BE5-46B7-3D4B-920F-1219B2FA27CB}" type="datetime1">
              <a:rPr lang="fi-FI" sz="3600" smtClean="0">
                <a:solidFill>
                  <a:schemeClr val="tx2">
                    <a:lumMod val="40000"/>
                    <a:lumOff val="60000"/>
                  </a:schemeClr>
                </a:solidFill>
                <a:latin typeface="S Bonus Display SemiBold"/>
              </a:rPr>
              <a:t>7.12.2023</a:t>
            </a:fld>
            <a:endParaRPr lang="fi-FI" sz="3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E871EAB4-35BC-E250-F31F-E664F418E19C}"/>
              </a:ext>
            </a:extLst>
          </p:cNvPr>
          <p:cNvSpPr txBox="1">
            <a:spLocks/>
          </p:cNvSpPr>
          <p:nvPr/>
        </p:nvSpPr>
        <p:spPr>
          <a:xfrm>
            <a:off x="1155192" y="6004327"/>
            <a:ext cx="9872959" cy="3759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sz="4000" b="1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1pPr>
            <a:lvl2pPr marL="1165225" marR="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2pPr>
            <a:lvl3pPr marL="1970088" marR="0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3pPr>
            <a:lvl4pPr marL="2960688" marR="0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4pPr>
            <a:lvl5pPr marL="3767138" marR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5pPr>
            <a:lvl6pPr marL="4757738" marR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6pPr>
            <a:lvl7pPr marL="5562600" marR="0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7pPr>
            <a:lvl8pPr marL="6640513" marR="0" indent="-3587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8pPr>
            <a:lvl9pPr marL="7805738" marR="0" indent="-4476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0" i="0" u="none" strike="noStrike" cap="none" spc="0" baseline="0">
                <a:solidFill>
                  <a:schemeClr val="bg1"/>
                </a:solidFill>
                <a:uFillTx/>
                <a:latin typeface="S Bonus Display SemiBold" panose="020B0606030202010107" pitchFamily="34" charset="0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 sz="1400" b="0" dirty="0">
                <a:latin typeface="+mn-lt"/>
              </a:rPr>
              <a:t>Jyrki </a:t>
            </a:r>
            <a:r>
              <a:rPr lang="fi-FI" sz="1400" b="0" dirty="0" err="1">
                <a:latin typeface="+mn-lt"/>
              </a:rPr>
              <a:t>Kostilainen</a:t>
            </a:r>
            <a:endParaRPr lang="fi-FI" sz="1400" b="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FEEE3-81D4-14EE-B64B-4F166658B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46" y="368559"/>
            <a:ext cx="2140333" cy="6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2DC059FA-09D1-2E7F-EBB1-6DD8BCC3E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D4A"/>
          </a:solidFill>
          <a:ln w="12700" cap="flat">
            <a:solidFill>
              <a:srgbClr val="00AA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99452CB-6640-0901-7DF3-900C1DDFA03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9024" y="1975514"/>
            <a:ext cx="3512644" cy="290697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fi-FI" sz="1600" b="0">
                <a:solidFill>
                  <a:schemeClr val="bg1"/>
                </a:solidFill>
                <a:effectLst/>
                <a:latin typeface="+mn-lt"/>
              </a:rPr>
              <a:t>Smart Marketing on Suomen kattavin kaupan media</a:t>
            </a:r>
            <a:r>
              <a:rPr lang="fi-FI" sz="1600" b="0">
                <a:latin typeface="+mn-lt"/>
              </a:rPr>
              <a:t>, jonka tehokkuus perustuu ainutlaatuiseen asiakasymmärrykseen. </a:t>
            </a:r>
            <a:br>
              <a:rPr lang="fi-FI" sz="1600" b="0">
                <a:latin typeface="+mn-lt"/>
              </a:rPr>
            </a:br>
            <a:r>
              <a:rPr lang="fi-FI" sz="1600" b="0">
                <a:latin typeface="+mn-lt"/>
              </a:rPr>
              <a:t>Tiedämme, miten Suomi ostaa.</a:t>
            </a:r>
            <a:br>
              <a:rPr lang="fi-FI" sz="1600" b="0">
                <a:latin typeface="+mn-lt"/>
              </a:rPr>
            </a:br>
            <a:br>
              <a:rPr lang="fi-FI" sz="1600" b="0">
                <a:latin typeface="+mn-lt"/>
              </a:rPr>
            </a:br>
            <a:r>
              <a:rPr lang="fi-FI" sz="1600" b="0">
                <a:latin typeface="+mn-lt"/>
              </a:rPr>
              <a:t>Smart Marketingin avulla teet oikein kohdennettua markkinointia, jonka vaikutus nähdään aina ostoeuroihin saakka.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C241C-CD55-27F6-F77C-07EE17B0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424107" y="-329264"/>
            <a:ext cx="1661897" cy="411101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94A16C7-918A-729E-8BCE-339F6F2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9" y="2111893"/>
            <a:ext cx="5697431" cy="2634214"/>
          </a:xfrm>
        </p:spPr>
        <p:txBody>
          <a:bodyPr/>
          <a:lstStyle/>
          <a:p>
            <a:pPr algn="r">
              <a:lnSpc>
                <a:spcPct val="78000"/>
              </a:lnSpc>
            </a:pPr>
            <a:r>
              <a:rPr lang="fi-FI" sz="7500"/>
              <a:t>TIETO </a:t>
            </a:r>
            <a:br>
              <a:rPr lang="fi-FI" sz="7500"/>
            </a:br>
            <a:r>
              <a:rPr lang="fi-FI" sz="7500"/>
              <a:t>LISÄÄ </a:t>
            </a:r>
            <a:br>
              <a:rPr lang="fi-FI" sz="7500"/>
            </a:br>
            <a:r>
              <a:rPr lang="fi-FI" sz="7500"/>
              <a:t>TULOKSIA</a:t>
            </a:r>
          </a:p>
        </p:txBody>
      </p:sp>
    </p:spTree>
    <p:extLst>
      <p:ext uri="{BB962C8B-B14F-4D97-AF65-F5344CB8AC3E}">
        <p14:creationId xmlns:p14="http://schemas.microsoft.com/office/powerpoint/2010/main" val="189566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0EA809-8C7A-D2F7-9D0A-10698A495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861" y="258053"/>
            <a:ext cx="7379280" cy="1008000"/>
          </a:xfrm>
        </p:spPr>
        <p:txBody>
          <a:bodyPr/>
          <a:lstStyle/>
          <a:p>
            <a:r>
              <a:rPr lang="fi-FI" sz="3600" kern="1200" cap="all">
                <a:solidFill>
                  <a:schemeClr val="accent1"/>
                </a:solidFill>
                <a:latin typeface="S Bonus Display Bold"/>
                <a:ea typeface="+mj-ea"/>
                <a:cs typeface="Arial Black" panose="020B0604020202020204" pitchFamily="34" charset="0"/>
                <a:sym typeface="Calibri"/>
              </a:rPr>
              <a:t>Menestystarinoita kaikilla markkinoinnin mittareilla</a:t>
            </a:r>
            <a:endParaRPr lang="en-FI" sz="3600"/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D89B080-77A3-09B0-CA34-6ECC1A0B7FF5}"/>
              </a:ext>
            </a:extLst>
          </p:cNvPr>
          <p:cNvSpPr txBox="1"/>
          <p:nvPr/>
        </p:nvSpPr>
        <p:spPr>
          <a:xfrm>
            <a:off x="548896" y="2089812"/>
            <a:ext cx="2711237" cy="5909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800" dirty="0">
                <a:solidFill>
                  <a:schemeClr val="accent2"/>
                </a:solidFill>
                <a:latin typeface="+mn-lt"/>
              </a:rPr>
              <a:t>Myynnin kasvu &amp; lanseeraukset</a:t>
            </a:r>
          </a:p>
        </p:txBody>
      </p:sp>
      <p:sp>
        <p:nvSpPr>
          <p:cNvPr id="7" name="Tekstiruutu 7">
            <a:extLst>
              <a:ext uri="{FF2B5EF4-FFF2-40B4-BE49-F238E27FC236}">
                <a16:creationId xmlns:a16="http://schemas.microsoft.com/office/drawing/2014/main" id="{5B61AC68-BFF8-11D3-B41E-82FCFF9412D6}"/>
              </a:ext>
            </a:extLst>
          </p:cNvPr>
          <p:cNvSpPr txBox="1"/>
          <p:nvPr/>
        </p:nvSpPr>
        <p:spPr>
          <a:xfrm>
            <a:off x="548896" y="3258184"/>
            <a:ext cx="2711237" cy="3416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800" dirty="0">
                <a:solidFill>
                  <a:schemeClr val="accent2"/>
                </a:solidFill>
                <a:latin typeface="+mn-lt"/>
              </a:rPr>
              <a:t>Tunnettuus</a:t>
            </a:r>
          </a:p>
        </p:txBody>
      </p:sp>
      <p:sp>
        <p:nvSpPr>
          <p:cNvPr id="8" name="Tekstiruutu 8">
            <a:extLst>
              <a:ext uri="{FF2B5EF4-FFF2-40B4-BE49-F238E27FC236}">
                <a16:creationId xmlns:a16="http://schemas.microsoft.com/office/drawing/2014/main" id="{4C4696D8-704B-E57A-CD17-8BA56EF6E518}"/>
              </a:ext>
            </a:extLst>
          </p:cNvPr>
          <p:cNvSpPr txBox="1"/>
          <p:nvPr/>
        </p:nvSpPr>
        <p:spPr>
          <a:xfrm>
            <a:off x="548896" y="4026424"/>
            <a:ext cx="2711237" cy="5909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800" dirty="0">
                <a:solidFill>
                  <a:schemeClr val="accent2"/>
                </a:solidFill>
                <a:latin typeface="+mn-lt"/>
              </a:rPr>
              <a:t>Lojaliteetti &amp; sitouttaminen</a:t>
            </a:r>
          </a:p>
        </p:txBody>
      </p:sp>
      <p:pic>
        <p:nvPicPr>
          <p:cNvPr id="9" name="Kuva 10" descr="Kuva, joka sisältää kohteen teksti, kuvakaappaus, logo, Fontti&#10;&#10;Kuvaus luotu automaattisesti">
            <a:extLst>
              <a:ext uri="{FF2B5EF4-FFF2-40B4-BE49-F238E27FC236}">
                <a16:creationId xmlns:a16="http://schemas.microsoft.com/office/drawing/2014/main" id="{CFBFA82F-0B2F-B974-A7BC-18C5D7B3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0904" y="2099062"/>
            <a:ext cx="7744296" cy="3854724"/>
          </a:xfrm>
          <a:prstGeom prst="rect">
            <a:avLst/>
          </a:prstGeom>
        </p:spPr>
      </p:pic>
      <p:cxnSp>
        <p:nvCxnSpPr>
          <p:cNvPr id="19" name="Suora yhdysviiva 43">
            <a:extLst>
              <a:ext uri="{FF2B5EF4-FFF2-40B4-BE49-F238E27FC236}">
                <a16:creationId xmlns:a16="http://schemas.microsoft.com/office/drawing/2014/main" id="{400A5D99-C4A7-26E0-B06A-1F56CCADF8E6}"/>
              </a:ext>
            </a:extLst>
          </p:cNvPr>
          <p:cNvCxnSpPr>
            <a:cxnSpLocks/>
          </p:cNvCxnSpPr>
          <p:nvPr/>
        </p:nvCxnSpPr>
        <p:spPr>
          <a:xfrm>
            <a:off x="3175086" y="2301455"/>
            <a:ext cx="0" cy="3075558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kstiruutu 8">
            <a:extLst>
              <a:ext uri="{FF2B5EF4-FFF2-40B4-BE49-F238E27FC236}">
                <a16:creationId xmlns:a16="http://schemas.microsoft.com/office/drawing/2014/main" id="{4316D473-8A6C-E55E-5854-8496963FE198}"/>
              </a:ext>
            </a:extLst>
          </p:cNvPr>
          <p:cNvSpPr txBox="1"/>
          <p:nvPr/>
        </p:nvSpPr>
        <p:spPr>
          <a:xfrm>
            <a:off x="548895" y="5081547"/>
            <a:ext cx="2711237" cy="5909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800" dirty="0">
                <a:solidFill>
                  <a:schemeClr val="accent2"/>
                </a:solidFill>
                <a:latin typeface="+mn-lt"/>
              </a:rPr>
              <a:t>Kategoriaosuuden kasvattaminen</a:t>
            </a:r>
          </a:p>
        </p:txBody>
      </p:sp>
    </p:spTree>
    <p:extLst>
      <p:ext uri="{BB962C8B-B14F-4D97-AF65-F5344CB8AC3E}">
        <p14:creationId xmlns:p14="http://schemas.microsoft.com/office/powerpoint/2010/main" val="35047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uorakulmio 48">
            <a:extLst>
              <a:ext uri="{FF2B5EF4-FFF2-40B4-BE49-F238E27FC236}">
                <a16:creationId xmlns:a16="http://schemas.microsoft.com/office/drawing/2014/main" id="{6E28510A-2E14-FA4E-9943-D9A2D33A9A22}"/>
              </a:ext>
            </a:extLst>
          </p:cNvPr>
          <p:cNvSpPr/>
          <p:nvPr/>
        </p:nvSpPr>
        <p:spPr>
          <a:xfrm>
            <a:off x="1218913" y="402551"/>
            <a:ext cx="8180966" cy="9565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S Bonus Display Bold"/>
                <a:cs typeface="Arial Black" panose="020B0604020202020204" pitchFamily="34" charset="0"/>
                <a:sym typeface="Calibri"/>
              </a:rPr>
              <a:t>S-RYHMÄN </a:t>
            </a:r>
            <a:r>
              <a:rPr lang="fi-FI" sz="3600" b="1" kern="1200">
                <a:solidFill>
                  <a:schemeClr val="tx2">
                    <a:lumMod val="50000"/>
                  </a:schemeClr>
                </a:solidFill>
                <a:latin typeface="S Bonus Display Bold"/>
                <a:cs typeface="Arial Black" panose="020B0604020202020204" pitchFamily="34" charset="0"/>
              </a:rPr>
              <a:t>KANAVISSA TAVOITAT MILJOONAT SUOMALAISET PÄIVITTÄIN</a:t>
            </a:r>
            <a:endParaRPr kumimoji="0" lang="fi-FI" sz="36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S Bonus Display Bold"/>
              <a:cs typeface="Arial Black" panose="020B0604020202020204" pitchFamily="34" charset="0"/>
              <a:sym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561AB9A-DAD1-327A-3DB3-E6FDA4C3819F}"/>
              </a:ext>
            </a:extLst>
          </p:cNvPr>
          <p:cNvSpPr txBox="1"/>
          <p:nvPr/>
        </p:nvSpPr>
        <p:spPr>
          <a:xfrm>
            <a:off x="1218913" y="1271650"/>
            <a:ext cx="10721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- Yhteismarkkinointikonsepti S-ryhmän brändien kanssa maksimoi vaikuttavuuden</a:t>
            </a:r>
          </a:p>
        </p:txBody>
      </p:sp>
      <p:pic>
        <p:nvPicPr>
          <p:cNvPr id="7" name="Graphic 35">
            <a:extLst>
              <a:ext uri="{FF2B5EF4-FFF2-40B4-BE49-F238E27FC236}">
                <a16:creationId xmlns:a16="http://schemas.microsoft.com/office/drawing/2014/main" id="{4ECEC3C9-061C-5BF5-6A69-1587B21564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sp>
        <p:nvSpPr>
          <p:cNvPr id="48" name="Suorakulmio 47">
            <a:extLst>
              <a:ext uri="{FF2B5EF4-FFF2-40B4-BE49-F238E27FC236}">
                <a16:creationId xmlns:a16="http://schemas.microsoft.com/office/drawing/2014/main" id="{3B05169E-603F-242B-3CA1-485A5C3F465F}"/>
              </a:ext>
            </a:extLst>
          </p:cNvPr>
          <p:cNvSpPr/>
          <p:nvPr/>
        </p:nvSpPr>
        <p:spPr>
          <a:xfrm>
            <a:off x="264036" y="4077211"/>
            <a:ext cx="2961372" cy="50270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SUORAMARKKINOINTI</a:t>
            </a:r>
          </a:p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S-SUORA</a:t>
            </a:r>
          </a:p>
        </p:txBody>
      </p:sp>
      <p:sp>
        <p:nvSpPr>
          <p:cNvPr id="50" name="Suorakulmio 49">
            <a:extLst>
              <a:ext uri="{FF2B5EF4-FFF2-40B4-BE49-F238E27FC236}">
                <a16:creationId xmlns:a16="http://schemas.microsoft.com/office/drawing/2014/main" id="{BB137610-BAE3-3A3D-EA02-B6A4D89A3D28}"/>
              </a:ext>
            </a:extLst>
          </p:cNvPr>
          <p:cNvSpPr/>
          <p:nvPr/>
        </p:nvSpPr>
        <p:spPr>
          <a:xfrm>
            <a:off x="3274167" y="4077211"/>
            <a:ext cx="2159699" cy="50270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DIGIMARKKINOINTI</a:t>
            </a:r>
          </a:p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S-DIGITAL</a:t>
            </a:r>
          </a:p>
        </p:txBody>
      </p:sp>
      <p:sp>
        <p:nvSpPr>
          <p:cNvPr id="51" name="Suorakulmio 50">
            <a:extLst>
              <a:ext uri="{FF2B5EF4-FFF2-40B4-BE49-F238E27FC236}">
                <a16:creationId xmlns:a16="http://schemas.microsoft.com/office/drawing/2014/main" id="{CD233FAE-3DD5-DB83-5E00-17248258CE8A}"/>
              </a:ext>
            </a:extLst>
          </p:cNvPr>
          <p:cNvSpPr/>
          <p:nvPr/>
        </p:nvSpPr>
        <p:spPr>
          <a:xfrm>
            <a:off x="5728228" y="4077211"/>
            <a:ext cx="2824398" cy="50270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MYYMÄLÄMARKKINOINTI</a:t>
            </a:r>
          </a:p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S-STORE</a:t>
            </a:r>
          </a:p>
        </p:txBody>
      </p:sp>
      <p:sp>
        <p:nvSpPr>
          <p:cNvPr id="52" name="Suorakulmio 51">
            <a:extLst>
              <a:ext uri="{FF2B5EF4-FFF2-40B4-BE49-F238E27FC236}">
                <a16:creationId xmlns:a16="http://schemas.microsoft.com/office/drawing/2014/main" id="{9C081CBC-E3DA-8EFD-9B5B-3583E1FA948B}"/>
              </a:ext>
            </a:extLst>
          </p:cNvPr>
          <p:cNvSpPr/>
          <p:nvPr/>
        </p:nvSpPr>
        <p:spPr>
          <a:xfrm>
            <a:off x="8912575" y="4077211"/>
            <a:ext cx="2479870" cy="50270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old"/>
                <a:ea typeface="+mj-ea"/>
                <a:cs typeface="Arial" panose="020B0604020202020204" pitchFamily="34" charset="0"/>
                <a:sym typeface="Calibri"/>
              </a:rPr>
              <a:t>SISÄLTÖRATKAISUT</a:t>
            </a:r>
          </a:p>
          <a:p>
            <a:pPr marL="0" marR="0" lvl="0" indent="0" algn="ctr" defTabSz="914400" rtl="0" eaLnBrk="1" fontAlgn="auto" latinLnBrk="0" hangingPunct="1">
              <a:lnSpc>
                <a:spcPts val="1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  <a:cs typeface="Arial" panose="020B0604020202020204" pitchFamily="34" charset="0"/>
                <a:sym typeface="Calibri"/>
              </a:rPr>
              <a:t>S-CONTENT</a:t>
            </a:r>
          </a:p>
        </p:txBody>
      </p:sp>
      <p:sp>
        <p:nvSpPr>
          <p:cNvPr id="57" name="Tekstiruutu 56">
            <a:extLst>
              <a:ext uri="{FF2B5EF4-FFF2-40B4-BE49-F238E27FC236}">
                <a16:creationId xmlns:a16="http://schemas.microsoft.com/office/drawing/2014/main" id="{4B5DE52A-273E-37D3-97DA-E3AF688F13D5}"/>
              </a:ext>
            </a:extLst>
          </p:cNvPr>
          <p:cNvSpPr txBox="1"/>
          <p:nvPr/>
        </p:nvSpPr>
        <p:spPr>
          <a:xfrm>
            <a:off x="1022001" y="4812500"/>
            <a:ext cx="1131253" cy="99603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Kirjesuora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Sähköposti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Uutiskirje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 err="1">
                <a:latin typeface="S Bonus UX"/>
                <a:ea typeface="+mn-ea"/>
                <a:cs typeface="Arial" panose="020B0604020202020204" pitchFamily="34" charset="0"/>
              </a:rPr>
              <a:t>Sms</a:t>
            </a:r>
            <a:endParaRPr lang="fi-FI" sz="1200" kern="1200">
              <a:latin typeface="S Bonus UX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Tele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62" name="Tekstiruutu 61">
            <a:extLst>
              <a:ext uri="{FF2B5EF4-FFF2-40B4-BE49-F238E27FC236}">
                <a16:creationId xmlns:a16="http://schemas.microsoft.com/office/drawing/2014/main" id="{D4B72324-9382-7FC6-EBE5-C5B1D655EBB6}"/>
              </a:ext>
            </a:extLst>
          </p:cNvPr>
          <p:cNvSpPr txBox="1"/>
          <p:nvPr/>
        </p:nvSpPr>
        <p:spPr>
          <a:xfrm>
            <a:off x="3282515" y="4790488"/>
            <a:ext cx="1774057" cy="13653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S-mobiili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S-kaupat.fi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Prisma.fi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Sokos.fi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Verkkosivut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cs typeface="Arial" panose="020B0604020202020204" pitchFamily="34" charset="0"/>
                <a:sym typeface="Calibri"/>
              </a:rPr>
              <a:t>Meta</a:t>
            </a:r>
            <a:endParaRPr lang="fi-FI" sz="1200" kern="1200">
              <a:latin typeface="S Bonus UX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3. </a:t>
            </a: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osapuolen mediat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/>
              <a:ea typeface="+mn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65" name="Tekstiruutu 64">
            <a:extLst>
              <a:ext uri="{FF2B5EF4-FFF2-40B4-BE49-F238E27FC236}">
                <a16:creationId xmlns:a16="http://schemas.microsoft.com/office/drawing/2014/main" id="{DA9F323E-E5B8-3117-B494-CB44E58912E8}"/>
              </a:ext>
            </a:extLst>
          </p:cNvPr>
          <p:cNvSpPr txBox="1"/>
          <p:nvPr/>
        </p:nvSpPr>
        <p:spPr>
          <a:xfrm>
            <a:off x="6082002" y="4904833"/>
            <a:ext cx="2219951" cy="6267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72000" tIns="36000" rIns="72000" bIns="36000" rtlCol="0" anchor="ctr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Diginäytöt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Store</a:t>
            </a: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 Digital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Mittaaminen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Kohdentaminen</a:t>
            </a:r>
          </a:p>
        </p:txBody>
      </p:sp>
      <p:sp>
        <p:nvSpPr>
          <p:cNvPr id="70" name="Tekstiruutu 69">
            <a:extLst>
              <a:ext uri="{FF2B5EF4-FFF2-40B4-BE49-F238E27FC236}">
                <a16:creationId xmlns:a16="http://schemas.microsoft.com/office/drawing/2014/main" id="{3CF5B898-D2F8-7E1E-262C-3DC904F8AEFB}"/>
              </a:ext>
            </a:extLst>
          </p:cNvPr>
          <p:cNvSpPr txBox="1"/>
          <p:nvPr/>
        </p:nvSpPr>
        <p:spPr>
          <a:xfrm>
            <a:off x="9105548" y="4812500"/>
            <a:ext cx="2226923" cy="13653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72000" tIns="36000" rIns="72000" bIns="36000" rtlCol="0" anchor="ctr">
            <a:sp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Yhteishyvän printti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 err="1">
                <a:latin typeface="S Bonus UX"/>
                <a:ea typeface="+mn-ea"/>
                <a:cs typeface="Arial" panose="020B0604020202020204" pitchFamily="34" charset="0"/>
              </a:rPr>
              <a:t>Yhteishyvä.fi</a:t>
            </a:r>
            <a:endParaRPr lang="fi-FI" sz="1200" kern="1200">
              <a:latin typeface="S Bonus UX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Sosiaalinen media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/>
              <a:ea typeface="+mn-ea"/>
              <a:cs typeface="Arial" panose="020B0604020202020204" pitchFamily="34" charset="0"/>
              <a:sym typeface="Calibri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Uutiskirje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Natiivimainonta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Ässälehti </a:t>
            </a:r>
            <a:r>
              <a:rPr lang="fi-FI" sz="1200" kern="1200">
                <a:latin typeface="S Bonus UX"/>
                <a:ea typeface="+mn-ea"/>
                <a:cs typeface="Arial" panose="020B0604020202020204" pitchFamily="34" charset="0"/>
              </a:rPr>
              <a:t>&amp; muu S-ryhmän henkilöstömediat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2" name="Picture 2" descr="Clear Channel – Logos Download">
            <a:extLst>
              <a:ext uri="{FF2B5EF4-FFF2-40B4-BE49-F238E27FC236}">
                <a16:creationId xmlns:a16="http://schemas.microsoft.com/office/drawing/2014/main" id="{46A870A7-2F6D-723A-4B8E-F1D8017D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302" y="5611717"/>
            <a:ext cx="1121298" cy="16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E14E17D8-7FF2-FBEE-029B-631F90984D67}"/>
              </a:ext>
            </a:extLst>
          </p:cNvPr>
          <p:cNvSpPr txBox="1"/>
          <p:nvPr/>
        </p:nvSpPr>
        <p:spPr>
          <a:xfrm>
            <a:off x="814414" y="4523528"/>
            <a:ext cx="1860619" cy="257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E6D43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3,7 miljoonaa asiakasta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7A2E7A2-4836-E658-E695-6EEEEA7197D4}"/>
              </a:ext>
            </a:extLst>
          </p:cNvPr>
          <p:cNvSpPr txBox="1"/>
          <p:nvPr/>
        </p:nvSpPr>
        <p:spPr>
          <a:xfrm>
            <a:off x="3242807" y="4523528"/>
            <a:ext cx="2254959" cy="257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E6D43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130 miljoonaa kontaktia / kk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13066C5-5ECF-9151-B57D-08ADC0AE066E}"/>
              </a:ext>
            </a:extLst>
          </p:cNvPr>
          <p:cNvSpPr txBox="1"/>
          <p:nvPr/>
        </p:nvSpPr>
        <p:spPr>
          <a:xfrm>
            <a:off x="6061261" y="4523528"/>
            <a:ext cx="2251752" cy="257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E6D43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54 miljoonaa kontaktia / vko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60B2433-0CC5-E2A2-77C6-AACF37F8ACFA}"/>
              </a:ext>
            </a:extLst>
          </p:cNvPr>
          <p:cNvSpPr txBox="1"/>
          <p:nvPr/>
        </p:nvSpPr>
        <p:spPr>
          <a:xfrm>
            <a:off x="9332807" y="4523528"/>
            <a:ext cx="1639406" cy="257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72000" tIns="36000" rIns="72000" bIns="36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E6D43"/>
                </a:solidFill>
                <a:effectLst/>
                <a:uLnTx/>
                <a:uFillTx/>
                <a:latin typeface="S Bonus UX"/>
                <a:ea typeface="+mn-ea"/>
                <a:cs typeface="Arial" panose="020B0604020202020204" pitchFamily="34" charset="0"/>
                <a:sym typeface="Calibri"/>
              </a:rPr>
              <a:t>2,1 miljoonaa lukijaa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5F9E400E-9429-3D64-E2B1-056911B0AD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1216" y="2253783"/>
            <a:ext cx="1567011" cy="1206599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FFDFA7F3-DEAA-2177-8C07-83701CDECE0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78464" y="2130393"/>
            <a:ext cx="1304966" cy="1753004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73DB99B2-E1AD-4539-6BAE-1BC68951356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79302" y="2251094"/>
            <a:ext cx="1683672" cy="1290815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F9843084-1D55-2263-031A-5DFDCEFFD55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59236" y="2193576"/>
            <a:ext cx="2533209" cy="1587478"/>
          </a:xfrm>
          <a:prstGeom prst="rect">
            <a:avLst/>
          </a:prstGeom>
        </p:spPr>
      </p:pic>
      <p:cxnSp>
        <p:nvCxnSpPr>
          <p:cNvPr id="24" name="Suora yhdysviiva 43">
            <a:extLst>
              <a:ext uri="{FF2B5EF4-FFF2-40B4-BE49-F238E27FC236}">
                <a16:creationId xmlns:a16="http://schemas.microsoft.com/office/drawing/2014/main" id="{93CB3529-82E3-C336-79FA-4D626EC1DEB8}"/>
              </a:ext>
            </a:extLst>
          </p:cNvPr>
          <p:cNvCxnSpPr>
            <a:cxnSpLocks/>
          </p:cNvCxnSpPr>
          <p:nvPr/>
        </p:nvCxnSpPr>
        <p:spPr>
          <a:xfrm>
            <a:off x="3092583" y="2130393"/>
            <a:ext cx="0" cy="4047472"/>
          </a:xfrm>
          <a:prstGeom prst="line">
            <a:avLst/>
          </a:prstGeom>
          <a:noFill/>
          <a:ln w="22225" cap="rnd">
            <a:solidFill>
              <a:schemeClr val="tx2">
                <a:lumMod val="75000"/>
              </a:schemeClr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uora yhdysviiva 43">
            <a:extLst>
              <a:ext uri="{FF2B5EF4-FFF2-40B4-BE49-F238E27FC236}">
                <a16:creationId xmlns:a16="http://schemas.microsoft.com/office/drawing/2014/main" id="{D21A5505-8431-063C-1006-96E472C228FF}"/>
              </a:ext>
            </a:extLst>
          </p:cNvPr>
          <p:cNvCxnSpPr>
            <a:cxnSpLocks/>
          </p:cNvCxnSpPr>
          <p:nvPr/>
        </p:nvCxnSpPr>
        <p:spPr>
          <a:xfrm>
            <a:off x="5652903" y="2130393"/>
            <a:ext cx="0" cy="4047472"/>
          </a:xfrm>
          <a:prstGeom prst="line">
            <a:avLst/>
          </a:prstGeom>
          <a:noFill/>
          <a:ln w="22225" cap="rnd">
            <a:solidFill>
              <a:schemeClr val="tx2">
                <a:lumMod val="75000"/>
              </a:schemeClr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uora yhdysviiva 43">
            <a:extLst>
              <a:ext uri="{FF2B5EF4-FFF2-40B4-BE49-F238E27FC236}">
                <a16:creationId xmlns:a16="http://schemas.microsoft.com/office/drawing/2014/main" id="{8011DE46-2BE4-6A95-EB3D-8C09CCA92058}"/>
              </a:ext>
            </a:extLst>
          </p:cNvPr>
          <p:cNvCxnSpPr>
            <a:cxnSpLocks/>
          </p:cNvCxnSpPr>
          <p:nvPr/>
        </p:nvCxnSpPr>
        <p:spPr>
          <a:xfrm>
            <a:off x="8619623" y="2130393"/>
            <a:ext cx="0" cy="4047472"/>
          </a:xfrm>
          <a:prstGeom prst="line">
            <a:avLst/>
          </a:prstGeom>
          <a:noFill/>
          <a:ln w="22225" cap="rnd">
            <a:solidFill>
              <a:schemeClr val="tx2">
                <a:lumMod val="75000"/>
              </a:schemeClr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3704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6E5075-BCA0-A906-EBEA-0C69C306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380153"/>
            <a:ext cx="10369550" cy="2361456"/>
          </a:xfrm>
        </p:spPr>
        <p:txBody>
          <a:bodyPr/>
          <a:lstStyle/>
          <a:p>
            <a:r>
              <a:rPr lang="fi-FI" sz="8800" dirty="0"/>
              <a:t>NÄIN SE TEHDÄÄN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4F38F-378D-EF57-2EC8-6583B510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62" y="3257550"/>
            <a:ext cx="3439116" cy="431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63522-0658-65E5-0088-A2705F03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37630" y="3257550"/>
            <a:ext cx="3439116" cy="43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uora yhdysviiva 43">
            <a:extLst>
              <a:ext uri="{FF2B5EF4-FFF2-40B4-BE49-F238E27FC236}">
                <a16:creationId xmlns:a16="http://schemas.microsoft.com/office/drawing/2014/main" id="{51038645-0DD9-9644-8D5C-B0D24C5FF4E2}"/>
              </a:ext>
            </a:extLst>
          </p:cNvPr>
          <p:cNvCxnSpPr>
            <a:cxnSpLocks/>
          </p:cNvCxnSpPr>
          <p:nvPr/>
        </p:nvCxnSpPr>
        <p:spPr>
          <a:xfrm>
            <a:off x="5537589" y="4130179"/>
            <a:ext cx="873958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665D73-3ADA-1D73-7319-C1678C77A3CF}"/>
              </a:ext>
            </a:extLst>
          </p:cNvPr>
          <p:cNvGrpSpPr/>
          <p:nvPr/>
        </p:nvGrpSpPr>
        <p:grpSpPr>
          <a:xfrm>
            <a:off x="1268004" y="3206735"/>
            <a:ext cx="4593488" cy="1602047"/>
            <a:chOff x="1046766" y="3590027"/>
            <a:chExt cx="4593488" cy="1602047"/>
          </a:xfrm>
          <a:effectLst/>
        </p:grpSpPr>
        <p:sp>
          <p:nvSpPr>
            <p:cNvPr id="30" name="Suorakulmio 29">
              <a:extLst>
                <a:ext uri="{FF2B5EF4-FFF2-40B4-BE49-F238E27FC236}">
                  <a16:creationId xmlns:a16="http://schemas.microsoft.com/office/drawing/2014/main" id="{5340438D-437D-A644-9C6B-9554B4982793}"/>
                </a:ext>
              </a:extLst>
            </p:cNvPr>
            <p:cNvSpPr/>
            <p:nvPr/>
          </p:nvSpPr>
          <p:spPr>
            <a:xfrm>
              <a:off x="1046766" y="3590027"/>
              <a:ext cx="4593488" cy="1602047"/>
            </a:xfrm>
            <a:prstGeom prst="rect">
              <a:avLst/>
            </a:prstGeom>
            <a:solidFill>
              <a:schemeClr val="bg1"/>
            </a:solidFill>
            <a:ln w="22225" cap="flat">
              <a:noFill/>
              <a:prstDash val="solid"/>
              <a:round/>
            </a:ln>
            <a:effectLst>
              <a:outerShdw blurRad="232228" dist="35410" dir="4380000" sx="98000" sy="98000" algn="ctr" rotWithShape="0">
                <a:srgbClr val="000000">
                  <a:alpha val="42409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/>
                <a:ea typeface="+mj-ea"/>
                <a:cs typeface="Calibri"/>
                <a:sym typeface="Calibri"/>
              </a:endParaRPr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3F7ADC20-A6F8-9A4D-84DB-77E84A463647}"/>
                </a:ext>
              </a:extLst>
            </p:cNvPr>
            <p:cNvSpPr/>
            <p:nvPr/>
          </p:nvSpPr>
          <p:spPr>
            <a:xfrm>
              <a:off x="2573159" y="4206828"/>
              <a:ext cx="2892061" cy="73866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i="0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UX"/>
                  <a:ea typeface="+mj-ea"/>
                  <a:cs typeface="Arial" panose="020B0604020202020204" pitchFamily="34" charset="0"/>
                  <a:sym typeface="Calibri"/>
                </a:rPr>
                <a:t>Tavoitamme lähes jokaisen suomalaisen monikanavaisesti ja lähellä ostohetkeä.</a:t>
              </a:r>
            </a:p>
          </p:txBody>
        </p:sp>
        <p:sp>
          <p:nvSpPr>
            <p:cNvPr id="58" name="Suorakulmio 57">
              <a:extLst>
                <a:ext uri="{FF2B5EF4-FFF2-40B4-BE49-F238E27FC236}">
                  <a16:creationId xmlns:a16="http://schemas.microsoft.com/office/drawing/2014/main" id="{65CC6CAE-BFA6-E948-9D2C-82F3D7062FA0}"/>
                </a:ext>
              </a:extLst>
            </p:cNvPr>
            <p:cNvSpPr/>
            <p:nvPr/>
          </p:nvSpPr>
          <p:spPr>
            <a:xfrm>
              <a:off x="2399331" y="3768200"/>
              <a:ext cx="3210701" cy="39310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800" b="1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Display Bold" panose="020B0606030202010107" pitchFamily="34" charset="77"/>
                  <a:cs typeface="Arial" panose="020B0604020202020204" pitchFamily="34" charset="0"/>
                  <a:sym typeface="Calibri"/>
                </a:rPr>
                <a:t>TAVOITA</a:t>
              </a:r>
              <a:endParaRPr kumimoji="0" lang="fi-FI" sz="4400" b="1" u="none" strike="noStrike" kern="1200" cap="none" spc="0" normalizeH="0" baseline="0" noProof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S Bonus Display Bold" panose="020B0606030202010107" pitchFamily="34" charset="77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F18147-35B7-88D0-27DE-FE12BEDABFEC}"/>
              </a:ext>
            </a:extLst>
          </p:cNvPr>
          <p:cNvGrpSpPr/>
          <p:nvPr/>
        </p:nvGrpSpPr>
        <p:grpSpPr>
          <a:xfrm>
            <a:off x="1265407" y="4904676"/>
            <a:ext cx="4584078" cy="1602047"/>
            <a:chOff x="1082108" y="5177137"/>
            <a:chExt cx="4584078" cy="1602047"/>
          </a:xfrm>
          <a:effectLst/>
        </p:grpSpPr>
        <p:sp>
          <p:nvSpPr>
            <p:cNvPr id="31" name="Suorakulmio 30">
              <a:extLst>
                <a:ext uri="{FF2B5EF4-FFF2-40B4-BE49-F238E27FC236}">
                  <a16:creationId xmlns:a16="http://schemas.microsoft.com/office/drawing/2014/main" id="{40F9361C-C63A-DC4F-8B80-611B2907B6F2}"/>
                </a:ext>
              </a:extLst>
            </p:cNvPr>
            <p:cNvSpPr/>
            <p:nvPr/>
          </p:nvSpPr>
          <p:spPr>
            <a:xfrm>
              <a:off x="1082108" y="5177137"/>
              <a:ext cx="4584078" cy="1602047"/>
            </a:xfrm>
            <a:prstGeom prst="rect">
              <a:avLst/>
            </a:prstGeom>
            <a:solidFill>
              <a:schemeClr val="bg1"/>
            </a:solidFill>
            <a:ln w="22225" cap="flat">
              <a:noFill/>
              <a:prstDash val="solid"/>
              <a:round/>
            </a:ln>
            <a:effectLst>
              <a:outerShdw blurRad="232228" dist="35410" dir="4380000" sx="98000" sy="98000" algn="ctr" rotWithShape="0">
                <a:srgbClr val="000000">
                  <a:alpha val="42409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/>
                <a:ea typeface="+mj-ea"/>
                <a:cs typeface="Calibri"/>
                <a:sym typeface="Calibri"/>
              </a:endParaRPr>
            </a:p>
          </p:txBody>
        </p:sp>
        <p:sp>
          <p:nvSpPr>
            <p:cNvPr id="33" name="Suorakulmio 32">
              <a:extLst>
                <a:ext uri="{FF2B5EF4-FFF2-40B4-BE49-F238E27FC236}">
                  <a16:creationId xmlns:a16="http://schemas.microsoft.com/office/drawing/2014/main" id="{684B9D87-76B3-F34E-A44D-548931215151}"/>
                </a:ext>
              </a:extLst>
            </p:cNvPr>
            <p:cNvSpPr/>
            <p:nvPr/>
          </p:nvSpPr>
          <p:spPr>
            <a:xfrm>
              <a:off x="2729486" y="5796057"/>
              <a:ext cx="2773673" cy="73866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i="0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UX"/>
                  <a:ea typeface="+mj-ea"/>
                  <a:cs typeface="Arial" panose="020B0604020202020204" pitchFamily="34" charset="0"/>
                  <a:sym typeface="Calibri"/>
                </a:rPr>
                <a:t>Todennamme markkinoinnin myynti- ja asiakasvaikutukset ostoeuroihin saakka </a:t>
              </a:r>
            </a:p>
          </p:txBody>
        </p:sp>
        <p:sp>
          <p:nvSpPr>
            <p:cNvPr id="59" name="Suorakulmio 58">
              <a:extLst>
                <a:ext uri="{FF2B5EF4-FFF2-40B4-BE49-F238E27FC236}">
                  <a16:creationId xmlns:a16="http://schemas.microsoft.com/office/drawing/2014/main" id="{F87A911F-113D-B94D-970F-9B5BE9A6E51C}"/>
                </a:ext>
              </a:extLst>
            </p:cNvPr>
            <p:cNvSpPr/>
            <p:nvPr/>
          </p:nvSpPr>
          <p:spPr>
            <a:xfrm>
              <a:off x="3451587" y="5353357"/>
              <a:ext cx="1183209" cy="39310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800" b="1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Display Bold" panose="020B0606030202010107" pitchFamily="34" charset="77"/>
                  <a:cs typeface="Arial" panose="020B0604020202020204" pitchFamily="34" charset="0"/>
                  <a:sym typeface="Calibri"/>
                </a:rPr>
                <a:t>MITTAA</a:t>
              </a:r>
              <a:endParaRPr kumimoji="0" lang="fi-FI" sz="4400" b="1" u="none" strike="noStrike" kern="1200" cap="none" spc="0" normalizeH="0" baseline="0" noProof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S Bonus Display Bold" panose="020B0606030202010107" pitchFamily="34" charset="77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C87FD4-7E5C-6088-1BEC-FE05E8BAB28A}"/>
              </a:ext>
            </a:extLst>
          </p:cNvPr>
          <p:cNvGrpSpPr/>
          <p:nvPr/>
        </p:nvGrpSpPr>
        <p:grpSpPr>
          <a:xfrm>
            <a:off x="1268004" y="1511274"/>
            <a:ext cx="4584078" cy="1602047"/>
            <a:chOff x="1032932" y="1693037"/>
            <a:chExt cx="4584078" cy="1602047"/>
          </a:xfrm>
          <a:effectLst/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D893A2B0-3884-4448-AF8A-86BF7A973416}"/>
                </a:ext>
              </a:extLst>
            </p:cNvPr>
            <p:cNvSpPr/>
            <p:nvPr/>
          </p:nvSpPr>
          <p:spPr>
            <a:xfrm>
              <a:off x="1032932" y="1693037"/>
              <a:ext cx="4584078" cy="1602047"/>
            </a:xfrm>
            <a:prstGeom prst="rect">
              <a:avLst/>
            </a:prstGeom>
            <a:solidFill>
              <a:schemeClr val="bg1"/>
            </a:solidFill>
            <a:ln w="22225" cap="flat">
              <a:noFill/>
              <a:prstDash val="solid"/>
              <a:round/>
            </a:ln>
            <a:effectLst>
              <a:outerShdw blurRad="232228" dist="35410" dir="4380000" sx="98000" sy="98000" algn="ctr" rotWithShape="0">
                <a:srgbClr val="000000">
                  <a:alpha val="42409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lvl="0" indent="0" algn="ct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 Bonus UX"/>
                <a:ea typeface="+mj-ea"/>
                <a:cs typeface="Calibri"/>
                <a:sym typeface="Calibri"/>
              </a:endParaRPr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A0F65222-D903-124E-82BF-31E1D74200C5}"/>
                </a:ext>
              </a:extLst>
            </p:cNvPr>
            <p:cNvSpPr/>
            <p:nvPr/>
          </p:nvSpPr>
          <p:spPr>
            <a:xfrm>
              <a:off x="2524839" y="2309838"/>
              <a:ext cx="2932018" cy="73866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i-FI" sz="1400" kern="1200">
                  <a:solidFill>
                    <a:srgbClr val="00AA45"/>
                  </a:solidFill>
                  <a:latin typeface="S Bonus UX"/>
                  <a:cs typeface="Arial" panose="020B0604020202020204" pitchFamily="34" charset="0"/>
                </a:rPr>
                <a:t>Ymmärrämme </a:t>
              </a:r>
              <a:r>
                <a:rPr kumimoji="0" lang="fi-FI" sz="1400" i="0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UX"/>
                  <a:ea typeface="+mj-ea"/>
                  <a:cs typeface="Arial" panose="020B0604020202020204" pitchFamily="34" charset="0"/>
                  <a:sym typeface="Calibri"/>
                </a:rPr>
                <a:t>asiakkaan ostopolkuja ja arjen tarpeita kattavan datan avulla.</a:t>
              </a:r>
            </a:p>
          </p:txBody>
        </p:sp>
        <p:sp>
          <p:nvSpPr>
            <p:cNvPr id="57" name="Suorakulmio 56">
              <a:extLst>
                <a:ext uri="{FF2B5EF4-FFF2-40B4-BE49-F238E27FC236}">
                  <a16:creationId xmlns:a16="http://schemas.microsoft.com/office/drawing/2014/main" id="{3E6A848B-BCA7-7148-A113-C0B1BDB28ABC}"/>
                </a:ext>
              </a:extLst>
            </p:cNvPr>
            <p:cNvSpPr/>
            <p:nvPr/>
          </p:nvSpPr>
          <p:spPr>
            <a:xfrm>
              <a:off x="2804984" y="1874583"/>
              <a:ext cx="2312084" cy="39310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800" b="1" u="none" strike="noStrike" kern="1200" cap="none" spc="0" normalizeH="0" baseline="0" noProof="0">
                  <a:ln>
                    <a:noFill/>
                  </a:ln>
                  <a:solidFill>
                    <a:srgbClr val="00AA45"/>
                  </a:solidFill>
                  <a:effectLst/>
                  <a:uLnTx/>
                  <a:uFillTx/>
                  <a:latin typeface="S Bonus Display Bold" panose="020B0606030202010107" pitchFamily="34" charset="77"/>
                  <a:cs typeface="Arial" panose="020B0604020202020204" pitchFamily="34" charset="0"/>
                  <a:sym typeface="Calibri"/>
                </a:rPr>
                <a:t>YMMÄRRÄ</a:t>
              </a:r>
              <a:endParaRPr kumimoji="0" lang="fi-FI" sz="4400" b="1" u="none" strike="noStrike" kern="1200" cap="none" spc="0" normalizeH="0" baseline="0" noProof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S Bonus Display Bold" panose="020B0606030202010107" pitchFamily="34" charset="77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41" name="Oikea hakasulje 40">
            <a:extLst>
              <a:ext uri="{FF2B5EF4-FFF2-40B4-BE49-F238E27FC236}">
                <a16:creationId xmlns:a16="http://schemas.microsoft.com/office/drawing/2014/main" id="{CFD52F9C-CFD2-1D48-9D5D-A9D9BA230EF7}"/>
              </a:ext>
            </a:extLst>
          </p:cNvPr>
          <p:cNvSpPr/>
          <p:nvPr/>
        </p:nvSpPr>
        <p:spPr>
          <a:xfrm>
            <a:off x="5857568" y="2291855"/>
            <a:ext cx="596152" cy="3461190"/>
          </a:xfrm>
          <a:prstGeom prst="rightBracket">
            <a:avLst>
              <a:gd name="adj" fmla="val 0"/>
            </a:avLst>
          </a:prstGeom>
          <a:ln cap="rnd">
            <a:prstDash val="sysDot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 Bonus UX"/>
              <a:cs typeface="Helvetica"/>
              <a:sym typeface="Calibri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DFC9769-1BE3-A77A-F70D-1C0EC3D16630}"/>
              </a:ext>
            </a:extLst>
          </p:cNvPr>
          <p:cNvSpPr/>
          <p:nvPr/>
        </p:nvSpPr>
        <p:spPr>
          <a:xfrm>
            <a:off x="7170123" y="4118890"/>
            <a:ext cx="3545593" cy="1477107"/>
          </a:xfrm>
          <a:prstGeom prst="rect">
            <a:avLst/>
          </a:prstGeom>
          <a:solidFill>
            <a:srgbClr val="E6FEE7"/>
          </a:solidFill>
          <a:effectLst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0" i="0" u="none" strike="noStrike" kern="1200" cap="none" spc="0" normalizeH="0" baseline="0" noProof="0">
              <a:ln>
                <a:noFill/>
              </a:ln>
              <a:solidFill>
                <a:srgbClr val="91FA9B"/>
              </a:solidFill>
              <a:effectLst/>
              <a:uLnTx/>
              <a:uFillTx/>
              <a:latin typeface="S Bonus Display Bold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739931D-CED8-7045-A412-DA91DB08B29A}"/>
              </a:ext>
            </a:extLst>
          </p:cNvPr>
          <p:cNvSpPr/>
          <p:nvPr/>
        </p:nvSpPr>
        <p:spPr>
          <a:xfrm>
            <a:off x="7388274" y="4319900"/>
            <a:ext cx="3173464" cy="116955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u="none" strike="noStrike" kern="1200" spc="0" normalizeH="0" noProof="0" dirty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Calibri"/>
              </a:rPr>
              <a:t>Ainutlaatuinen asiakas- ja markkinaymmärrys mahdollistavat tarkan ja tuloksellisen markkinoinnin sekä sen tehon mittaamisen.</a:t>
            </a:r>
            <a:endParaRPr kumimoji="0" lang="fi-FI" sz="2400" b="1" u="none" strike="noStrike" kern="1200" spc="0" normalizeH="0" noProof="0" dirty="0">
              <a:ln>
                <a:noFill/>
              </a:ln>
              <a:solidFill>
                <a:srgbClr val="00AA45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Kuva 3" descr="Kuva, joka sisältää kohteen Grafiikka, clipart, graafinen suunnittelu, luovuus&#10;&#10;Kuvaus luotu automaattisesti">
            <a:extLst>
              <a:ext uri="{FF2B5EF4-FFF2-40B4-BE49-F238E27FC236}">
                <a16:creationId xmlns:a16="http://schemas.microsoft.com/office/drawing/2014/main" id="{A0E5222F-AD8D-9406-5147-809AA2C7CA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82" y="1583209"/>
            <a:ext cx="1322428" cy="1322428"/>
          </a:xfrm>
          <a:prstGeom prst="rect">
            <a:avLst/>
          </a:prstGeom>
        </p:spPr>
      </p:pic>
      <p:pic>
        <p:nvPicPr>
          <p:cNvPr id="7" name="Kuva 6" descr="Kuva, joka sisältää kohteen kuvakaappaus, Grafiikka, graafinen suunnittelu, vihreä&#10;&#10;Kuvaus luotu automaattisesti">
            <a:extLst>
              <a:ext uri="{FF2B5EF4-FFF2-40B4-BE49-F238E27FC236}">
                <a16:creationId xmlns:a16="http://schemas.microsoft.com/office/drawing/2014/main" id="{C951C96B-2C0E-7058-DBB1-6C96C7D387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82" y="3392918"/>
            <a:ext cx="1322428" cy="1322428"/>
          </a:xfrm>
          <a:prstGeom prst="rect">
            <a:avLst/>
          </a:prstGeom>
        </p:spPr>
      </p:pic>
      <p:pic>
        <p:nvPicPr>
          <p:cNvPr id="11" name="Kuva 10" descr="Kuva, joka sisältää kohteen Grafiikka, graafinen suunnittelu, Fontti, muotoilu&#10;&#10;Kuvaus luotu automaattisesti">
            <a:extLst>
              <a:ext uri="{FF2B5EF4-FFF2-40B4-BE49-F238E27FC236}">
                <a16:creationId xmlns:a16="http://schemas.microsoft.com/office/drawing/2014/main" id="{0057741B-160A-5D47-C440-1B8A6626B1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282" y="5044485"/>
            <a:ext cx="1322428" cy="1322428"/>
          </a:xfrm>
          <a:prstGeom prst="rect">
            <a:avLst/>
          </a:prstGeom>
        </p:spPr>
      </p:pic>
      <p:pic>
        <p:nvPicPr>
          <p:cNvPr id="14" name="Kuva 13" descr="Kuva, joka sisältää kohteen logo, Grafiikka, symboli, Fontti&#10;&#10;Kuvaus luotu automaattisesti">
            <a:extLst>
              <a:ext uri="{FF2B5EF4-FFF2-40B4-BE49-F238E27FC236}">
                <a16:creationId xmlns:a16="http://schemas.microsoft.com/office/drawing/2014/main" id="{9EDD7827-219B-C7C7-3271-6B15BE21B7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3021" cy="1534886"/>
          </a:xfrm>
          <a:prstGeom prst="rect">
            <a:avLst/>
          </a:prstGeom>
        </p:spPr>
      </p:pic>
      <p:sp>
        <p:nvSpPr>
          <p:cNvPr id="17" name="Suorakulmio 12">
            <a:extLst>
              <a:ext uri="{FF2B5EF4-FFF2-40B4-BE49-F238E27FC236}">
                <a16:creationId xmlns:a16="http://schemas.microsoft.com/office/drawing/2014/main" id="{ACD9205D-3A0A-DF7B-0B10-E0243984EEAA}"/>
              </a:ext>
            </a:extLst>
          </p:cNvPr>
          <p:cNvSpPr/>
          <p:nvPr/>
        </p:nvSpPr>
        <p:spPr>
          <a:xfrm>
            <a:off x="7170124" y="2444732"/>
            <a:ext cx="3545594" cy="1333451"/>
          </a:xfrm>
          <a:prstGeom prst="rect">
            <a:avLst/>
          </a:prstGeom>
          <a:solidFill>
            <a:srgbClr val="E6FEE7"/>
          </a:solidFill>
          <a:effectLst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1" u="none" strike="noStrike" kern="1200" spc="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3E19E3-CB7E-8577-EC15-D40ED2587273}"/>
              </a:ext>
            </a:extLst>
          </p:cNvPr>
          <p:cNvSpPr txBox="1"/>
          <p:nvPr/>
        </p:nvSpPr>
        <p:spPr>
          <a:xfrm>
            <a:off x="7332356" y="2811351"/>
            <a:ext cx="3229382" cy="6740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500"/>
              </a:spcAft>
            </a:pPr>
            <a:r>
              <a:rPr kumimoji="0" lang="fi-FI" sz="1400" b="1" u="none" strike="noStrike" kern="1200" spc="0" normalizeH="0" noProof="0" dirty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Calibri"/>
              </a:rPr>
              <a:t>Oppiminen, onnistumisen monistaminen ja jatkuva parantaminen </a:t>
            </a:r>
            <a:r>
              <a:rPr lang="fi-FI" sz="1400" b="1" kern="1200" dirty="0">
                <a:solidFill>
                  <a:srgbClr val="00AA45"/>
                </a:solidFill>
                <a:latin typeface="+mn-lt"/>
                <a:cs typeface="Arial" panose="020B0604020202020204" pitchFamily="34" charset="0"/>
              </a:rPr>
              <a:t>tuovat</a:t>
            </a:r>
            <a:r>
              <a:rPr kumimoji="0" lang="fi-FI" sz="1400" b="1" u="none" strike="noStrike" kern="1200" spc="0" normalizeH="0" noProof="0" dirty="0">
                <a:ln>
                  <a:noFill/>
                </a:ln>
                <a:solidFill>
                  <a:srgbClr val="00AA4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Calibri"/>
              </a:rPr>
              <a:t> tuloksia.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0B96566-5101-A1C5-D60A-6B49803BDF3B}"/>
              </a:ext>
            </a:extLst>
          </p:cNvPr>
          <p:cNvCxnSpPr>
            <a:cxnSpLocks/>
          </p:cNvCxnSpPr>
          <p:nvPr/>
        </p:nvCxnSpPr>
        <p:spPr>
          <a:xfrm>
            <a:off x="6494333" y="4853877"/>
            <a:ext cx="433966" cy="0"/>
          </a:xfrm>
          <a:prstGeom prst="straightConnector1">
            <a:avLst/>
          </a:prstGeom>
          <a:ln cap="rnd"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07B81A-3337-9C9F-044F-271BD4021639}"/>
              </a:ext>
            </a:extLst>
          </p:cNvPr>
          <p:cNvCxnSpPr>
            <a:cxnSpLocks/>
          </p:cNvCxnSpPr>
          <p:nvPr/>
        </p:nvCxnSpPr>
        <p:spPr>
          <a:xfrm>
            <a:off x="6494333" y="3199209"/>
            <a:ext cx="433966" cy="0"/>
          </a:xfrm>
          <a:prstGeom prst="straightConnector1">
            <a:avLst/>
          </a:prstGeom>
          <a:ln cap="rnd"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FF2C488-0429-DD93-88A4-4C04708EE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40955" y="8464680"/>
            <a:ext cx="4695202" cy="1593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AEF9A9-52AD-4248-A9E2-0D479CA9B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690618" flipH="1">
            <a:off x="8481647" y="-525247"/>
            <a:ext cx="1340593" cy="3316202"/>
          </a:xfrm>
          <a:prstGeom prst="rect">
            <a:avLst/>
          </a:prstGeom>
        </p:spPr>
      </p:pic>
      <p:sp>
        <p:nvSpPr>
          <p:cNvPr id="24" name="Title 5">
            <a:extLst>
              <a:ext uri="{FF2B5EF4-FFF2-40B4-BE49-F238E27FC236}">
                <a16:creationId xmlns:a16="http://schemas.microsoft.com/office/drawing/2014/main" id="{D2A25C2A-1B29-5BE9-B695-A3B02F529BAA}"/>
              </a:ext>
            </a:extLst>
          </p:cNvPr>
          <p:cNvSpPr txBox="1">
            <a:spLocks/>
          </p:cNvSpPr>
          <p:nvPr/>
        </p:nvSpPr>
        <p:spPr>
          <a:xfrm>
            <a:off x="1218913" y="258053"/>
            <a:ext cx="10619400" cy="1008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914400" rtl="0" eaLnBrk="1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chemeClr val="bg1"/>
                </a:solidFill>
                <a:uFillTx/>
                <a:latin typeface="+mj-lt"/>
                <a:ea typeface="S Bonus UX"/>
                <a:cs typeface="Arial" panose="020B0604020202020204" pitchFamily="34" charset="0"/>
                <a:sym typeface="S Bonus UX"/>
              </a:defRPr>
            </a:lvl1pPr>
            <a:lvl2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>
                <a:solidFill>
                  <a:schemeClr val="tx2">
                    <a:lumMod val="50000"/>
                  </a:schemeClr>
                </a:solidFill>
              </a:rPr>
              <a:t>ASIAKAS</a:t>
            </a:r>
            <a:r>
              <a:rPr lang="en-FI">
                <a:solidFill>
                  <a:schemeClr val="tx2">
                    <a:lumMod val="50000"/>
                  </a:schemeClr>
                </a:solidFill>
              </a:rPr>
              <a:t>YMMÄRRYS LUO ONNISTUMISIA</a:t>
            </a:r>
          </a:p>
        </p:txBody>
      </p:sp>
      <p:sp>
        <p:nvSpPr>
          <p:cNvPr id="2" name="Rectangle 27">
            <a:extLst>
              <a:ext uri="{FF2B5EF4-FFF2-40B4-BE49-F238E27FC236}">
                <a16:creationId xmlns:a16="http://schemas.microsoft.com/office/drawing/2014/main" id="{8C69FB2F-807D-E27F-7842-B897CC16A92B}"/>
              </a:ext>
            </a:extLst>
          </p:cNvPr>
          <p:cNvSpPr/>
          <p:nvPr/>
        </p:nvSpPr>
        <p:spPr>
          <a:xfrm>
            <a:off x="7183835" y="2438792"/>
            <a:ext cx="3545592" cy="1323227"/>
          </a:xfrm>
          <a:prstGeom prst="rect">
            <a:avLst/>
          </a:prstGeom>
          <a:noFill/>
          <a:ln w="12700" cap="flat">
            <a:solidFill>
              <a:srgbClr val="A1D28F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/>
              <a:ea typeface="+mj-ea"/>
              <a:cs typeface="Calibri"/>
              <a:sym typeface="Calibri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8ED95AFE-03DD-79BC-B725-1835DADAF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11228840" y="3887486"/>
            <a:ext cx="943134" cy="2333014"/>
          </a:xfrm>
          <a:prstGeom prst="rect">
            <a:avLst/>
          </a:prstGeom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CBE3F8C8-15DB-EDF7-B778-23704E870E95}"/>
              </a:ext>
            </a:extLst>
          </p:cNvPr>
          <p:cNvSpPr/>
          <p:nvPr/>
        </p:nvSpPr>
        <p:spPr>
          <a:xfrm>
            <a:off x="7188291" y="4151258"/>
            <a:ext cx="3545592" cy="1444739"/>
          </a:xfrm>
          <a:prstGeom prst="rect">
            <a:avLst/>
          </a:prstGeom>
          <a:noFill/>
          <a:ln w="12700" cap="flat">
            <a:solidFill>
              <a:srgbClr val="A1D28F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/>
              <a:ea typeface="+mj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8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9B2767B-F04B-9CDA-2B47-8F3888FFD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572" r="3140" b="23505"/>
          <a:stretch/>
        </p:blipFill>
        <p:spPr>
          <a:xfrm>
            <a:off x="790486" y="1777041"/>
            <a:ext cx="2156509" cy="2156509"/>
          </a:xfrm>
          <a:prstGeom prst="ellipse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02BF1A-3D5A-222B-9D32-D23F6757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841" y="3675658"/>
            <a:ext cx="3034137" cy="1325563"/>
          </a:xfrm>
        </p:spPr>
        <p:txBody>
          <a:bodyPr/>
          <a:lstStyle/>
          <a:p>
            <a:pPr marL="0" marR="0" lvl="0" indent="0" algn="l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8800" dirty="0">
                <a:solidFill>
                  <a:srgbClr val="00B450"/>
                </a:solidFill>
                <a:latin typeface="S Bonus Display Bold" panose="020B0604020202020204" charset="0"/>
              </a:rPr>
              <a:t>KIITOS!</a:t>
            </a:r>
            <a:br>
              <a:rPr lang="fi-FI" sz="8800" dirty="0">
                <a:solidFill>
                  <a:srgbClr val="00B450"/>
                </a:solidFill>
                <a:latin typeface="S Bonus Display Bold" panose="020B0604020202020204" charset="0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smartmarketing@sok.fi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cs typeface="Calibri"/>
                <a:sym typeface="Calibri"/>
              </a:rPr>
            </a:b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www.smartmarketing.fi</a:t>
            </a:r>
            <a:b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/>
                <a:cs typeface="Calibri"/>
                <a:sym typeface="Calibri"/>
              </a:rPr>
            </a:br>
            <a:endParaRPr lang="fi-FI" sz="8800" noProof="0" dirty="0">
              <a:solidFill>
                <a:srgbClr val="00B450"/>
              </a:solidFill>
              <a:latin typeface="S Bonus Display Bold" panose="020B060402020202020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B3F1B12-F868-364D-4755-592C631D8E19}"/>
              </a:ext>
            </a:extLst>
          </p:cNvPr>
          <p:cNvSpPr txBox="1">
            <a:spLocks/>
          </p:cNvSpPr>
          <p:nvPr/>
        </p:nvSpPr>
        <p:spPr>
          <a:xfrm>
            <a:off x="3562626" y="2054334"/>
            <a:ext cx="3473537" cy="6212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1pPr>
            <a:lvl2pPr marL="0" marR="0" indent="27724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55449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83173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110898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138623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16634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194072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22179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 sz="3600" b="1" dirty="0">
                <a:latin typeface="S Bonus Display Bold" panose="020B0606030202010107" pitchFamily="34" charset="77"/>
              </a:rPr>
              <a:t>JYRKI KOSTILAINEN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2FF2756-2F78-2178-9969-C681C9437F7A}"/>
              </a:ext>
            </a:extLst>
          </p:cNvPr>
          <p:cNvSpPr txBox="1">
            <a:spLocks/>
          </p:cNvSpPr>
          <p:nvPr/>
        </p:nvSpPr>
        <p:spPr>
          <a:xfrm>
            <a:off x="3562626" y="2675603"/>
            <a:ext cx="3247379" cy="9533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1pPr>
            <a:lvl2pPr marL="0" marR="0" indent="27724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55449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83173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110898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138623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16634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194072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22179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 sz="1800" dirty="0">
                <a:solidFill>
                  <a:srgbClr val="00AA45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jyrki.kostilainen@sok.fi</a:t>
            </a:r>
            <a:endParaRPr lang="fi-FI" sz="1800" dirty="0">
              <a:solidFill>
                <a:srgbClr val="00AA45"/>
              </a:solidFill>
              <a:latin typeface="+mn-lt"/>
            </a:endParaRPr>
          </a:p>
          <a:p>
            <a:r>
              <a:rPr lang="fi-FI" sz="1800" b="0" dirty="0"/>
              <a:t>040 719 9113</a:t>
            </a:r>
            <a:endParaRPr lang="fi-FI" sz="18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83420-0032-82C8-F0CE-338D8AE2E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45" y="458291"/>
            <a:ext cx="2309912" cy="72082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3CC48C8-9C82-D7C8-531E-2B9FA5BA51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421" r="3664" b="22890"/>
          <a:stretch/>
        </p:blipFill>
        <p:spPr>
          <a:xfrm>
            <a:off x="790486" y="4338440"/>
            <a:ext cx="2215861" cy="2215861"/>
          </a:xfrm>
          <a:prstGeom prst="ellipse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1BE9DD-61B8-7B6E-7B04-08230A0403FD}"/>
              </a:ext>
            </a:extLst>
          </p:cNvPr>
          <p:cNvSpPr txBox="1">
            <a:spLocks/>
          </p:cNvSpPr>
          <p:nvPr/>
        </p:nvSpPr>
        <p:spPr>
          <a:xfrm>
            <a:off x="3562626" y="4685976"/>
            <a:ext cx="3473537" cy="6212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1pPr>
            <a:lvl2pPr marL="0" marR="0" indent="27724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55449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83173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110898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138623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16634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194072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22179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 sz="3600" b="1" dirty="0">
                <a:latin typeface="S Bonus Display Bold" panose="020B0606030202010107" pitchFamily="34" charset="77"/>
              </a:rPr>
              <a:t>SAMI HIIRSALMI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7951C22-E8B6-0E03-692F-434801D73A17}"/>
              </a:ext>
            </a:extLst>
          </p:cNvPr>
          <p:cNvSpPr txBox="1">
            <a:spLocks/>
          </p:cNvSpPr>
          <p:nvPr/>
        </p:nvSpPr>
        <p:spPr>
          <a:xfrm>
            <a:off x="3562626" y="5307245"/>
            <a:ext cx="3247379" cy="95333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1pPr>
            <a:lvl2pPr marL="0" marR="0" indent="27724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55449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83173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110898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138623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16634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194072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2217969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4F21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r>
              <a:rPr lang="fi-FI" sz="1800" dirty="0">
                <a:solidFill>
                  <a:srgbClr val="00AA45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sami.hiirsalmi@sok.fi</a:t>
            </a:r>
            <a:endParaRPr lang="fi-FI" sz="1800" dirty="0">
              <a:solidFill>
                <a:srgbClr val="00AA45"/>
              </a:solidFill>
              <a:latin typeface="+mn-lt"/>
            </a:endParaRPr>
          </a:p>
          <a:p>
            <a:r>
              <a:rPr lang="fi-FI" sz="1800" b="0" dirty="0"/>
              <a:t>040 596 9222</a:t>
            </a:r>
            <a:endParaRPr lang="fi-FI" sz="1800" dirty="0"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9401137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9B2767B-F04B-9CDA-2B47-8F3888FFD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" t="3987" r="4219" b="19324"/>
          <a:stretch/>
        </p:blipFill>
        <p:spPr>
          <a:xfrm>
            <a:off x="497729" y="1031578"/>
            <a:ext cx="2215861" cy="2215861"/>
          </a:xfrm>
          <a:prstGeom prst="ellipse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9ED0C5-9C28-BD9D-89D6-F6A2975B6FB1}"/>
              </a:ext>
            </a:extLst>
          </p:cNvPr>
          <p:cNvGrpSpPr/>
          <p:nvPr/>
        </p:nvGrpSpPr>
        <p:grpSpPr>
          <a:xfrm>
            <a:off x="2999247" y="1594747"/>
            <a:ext cx="3751402" cy="1498100"/>
            <a:chOff x="7866480" y="2908701"/>
            <a:chExt cx="3190963" cy="1498100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DB3F1B12-F868-364D-4755-592C631D8E19}"/>
                </a:ext>
              </a:extLst>
            </p:cNvPr>
            <p:cNvSpPr txBox="1">
              <a:spLocks/>
            </p:cNvSpPr>
            <p:nvPr/>
          </p:nvSpPr>
          <p:spPr>
            <a:xfrm>
              <a:off x="7866481" y="2908701"/>
              <a:ext cx="2857904" cy="390733"/>
            </a:xfrm>
            <a:prstGeom prst="rect">
              <a:avLst/>
            </a:prstGeom>
          </p:spPr>
          <p:txBody>
            <a:bodyPr/>
            <a:lstStyle>
              <a:lvl1pPr marL="0" marR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1pPr>
              <a:lvl2pPr marL="0" marR="0" indent="27724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2pPr>
              <a:lvl3pPr marL="0" marR="0" indent="554491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3pPr>
              <a:lvl4pPr marL="0" marR="0" indent="831737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4pPr>
              <a:lvl5pPr marL="0" marR="0" indent="110898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5pPr>
              <a:lvl6pPr marL="0" marR="0" indent="138623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6pPr>
              <a:lvl7pPr marL="0" marR="0" indent="16634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7pPr>
              <a:lvl8pPr marL="0" marR="0" indent="194072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8pPr>
              <a:lvl9pPr marL="0" marR="0" indent="2217969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9pPr>
            </a:lstStyle>
            <a:p>
              <a:r>
                <a:rPr lang="fi-FI" sz="2800" dirty="0">
                  <a:latin typeface="S Bonus Display Bold" panose="020B0606030202010107" pitchFamily="34" charset="77"/>
                </a:rPr>
                <a:t>JYRKI KOSTILAINEN</a:t>
              </a:r>
            </a:p>
            <a:p>
              <a:endParaRPr lang="fi-FI" sz="3600" dirty="0">
                <a:latin typeface="S Bonus Display Bold" panose="020B0606030202010107" pitchFamily="34" charset="77"/>
              </a:endParaRP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E2FF2756-2F78-2178-9969-C681C9437F7A}"/>
                </a:ext>
              </a:extLst>
            </p:cNvPr>
            <p:cNvSpPr txBox="1">
              <a:spLocks/>
            </p:cNvSpPr>
            <p:nvPr/>
          </p:nvSpPr>
          <p:spPr>
            <a:xfrm>
              <a:off x="7866480" y="3453462"/>
              <a:ext cx="3190963" cy="953339"/>
            </a:xfrm>
            <a:prstGeom prst="rect">
              <a:avLst/>
            </a:prstGeom>
          </p:spPr>
          <p:txBody>
            <a:bodyPr/>
            <a:lstStyle>
              <a:lvl1pPr marL="0" marR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1pPr>
              <a:lvl2pPr marL="0" marR="0" indent="27724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2pPr>
              <a:lvl3pPr marL="0" marR="0" indent="554491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3pPr>
              <a:lvl4pPr marL="0" marR="0" indent="831737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4pPr>
              <a:lvl5pPr marL="0" marR="0" indent="110898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5pPr>
              <a:lvl6pPr marL="0" marR="0" indent="138623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6pPr>
              <a:lvl7pPr marL="0" marR="0" indent="16634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7pPr>
              <a:lvl8pPr marL="0" marR="0" indent="194072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8pPr>
              <a:lvl9pPr marL="0" marR="0" indent="2217969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9pPr>
            </a:lstStyle>
            <a:p>
              <a:r>
                <a:rPr lang="fi-FI" sz="1800" dirty="0" err="1">
                  <a:latin typeface="S Bonus UX" panose="020B0603040502010207" pitchFamily="34" charset="77"/>
                </a:rPr>
                <a:t>Solution</a:t>
              </a:r>
              <a:r>
                <a:rPr lang="fi-FI" sz="1800" dirty="0">
                  <a:latin typeface="S Bonus UX" panose="020B0603040502010207" pitchFamily="34" charset="77"/>
                </a:rPr>
                <a:t> </a:t>
              </a:r>
              <a:r>
                <a:rPr lang="fi-FI" sz="1800" dirty="0" err="1">
                  <a:latin typeface="S Bonus UX" panose="020B0603040502010207" pitchFamily="34" charset="77"/>
                </a:rPr>
                <a:t>Development</a:t>
              </a:r>
              <a:r>
                <a:rPr lang="fi-FI" sz="1800" dirty="0">
                  <a:latin typeface="S Bonus UX" panose="020B0603040502010207" pitchFamily="34" charset="77"/>
                </a:rPr>
                <a:t> </a:t>
              </a:r>
              <a:r>
                <a:rPr lang="fi-FI" sz="1800" dirty="0" err="1">
                  <a:latin typeface="S Bonus UX" panose="020B0603040502010207" pitchFamily="34" charset="77"/>
                </a:rPr>
                <a:t>Manager</a:t>
              </a:r>
              <a:r>
                <a:rPr lang="fi-FI" sz="1800" dirty="0">
                  <a:latin typeface="S Bonus UX" panose="020B0603040502010207" pitchFamily="34" charset="77"/>
                </a:rPr>
                <a:t>,</a:t>
              </a:r>
            </a:p>
            <a:p>
              <a:r>
                <a:rPr lang="fi-FI" sz="1800" dirty="0">
                  <a:latin typeface="S Bonus UX" panose="020B0603040502010207" pitchFamily="34" charset="77"/>
                </a:rPr>
                <a:t>SOK Smart Marketing</a:t>
              </a:r>
            </a:p>
          </p:txBody>
        </p:sp>
      </p:grp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BA5C94B-4363-65A4-D8CF-EBD7E1D35716}"/>
              </a:ext>
            </a:extLst>
          </p:cNvPr>
          <p:cNvSpPr txBox="1"/>
          <p:nvPr/>
        </p:nvSpPr>
        <p:spPr>
          <a:xfrm>
            <a:off x="7036306" y="1472215"/>
            <a:ext cx="484424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500"/>
              </a:spcAft>
            </a:pPr>
            <a:r>
              <a:rPr lang="fi-FI" sz="1600" i="1" dirty="0">
                <a:solidFill>
                  <a:srgbClr val="004E1F"/>
                </a:solidFill>
                <a:latin typeface="S Bonus UX" panose="020B0603040502010207" pitchFamily="34" charset="77"/>
              </a:rPr>
              <a:t>Jyrki vastaa S-ryhmän kaupan median digitaalisen tarjoaman kaupallisesta kehityksestä. Jyrkillä on vuosikymmenen kokemus digitaalisten ja datatuotteiden kehittämisestä suomalaisissa mediataloissa.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214405E-BFD5-BB91-C3D3-84E6E6ADE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" t="421" r="3664" b="22890"/>
          <a:stretch/>
        </p:blipFill>
        <p:spPr>
          <a:xfrm>
            <a:off x="497729" y="3712344"/>
            <a:ext cx="2215861" cy="2215861"/>
          </a:xfrm>
          <a:prstGeom prst="ellipse">
            <a:avLst/>
          </a:prstGeom>
          <a:noFill/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B1E4EBED-7D33-2C52-E97F-F4180BB8261B}"/>
              </a:ext>
            </a:extLst>
          </p:cNvPr>
          <p:cNvGrpSpPr/>
          <p:nvPr/>
        </p:nvGrpSpPr>
        <p:grpSpPr>
          <a:xfrm>
            <a:off x="2999247" y="4275513"/>
            <a:ext cx="3751402" cy="1498100"/>
            <a:chOff x="7866480" y="2908701"/>
            <a:chExt cx="3190963" cy="1498100"/>
          </a:xfrm>
        </p:grpSpPr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40E410C7-3AD4-FB51-29BE-CC305F34507C}"/>
                </a:ext>
              </a:extLst>
            </p:cNvPr>
            <p:cNvSpPr txBox="1">
              <a:spLocks/>
            </p:cNvSpPr>
            <p:nvPr/>
          </p:nvSpPr>
          <p:spPr>
            <a:xfrm>
              <a:off x="7866481" y="2908701"/>
              <a:ext cx="2857904" cy="390733"/>
            </a:xfrm>
            <a:prstGeom prst="rect">
              <a:avLst/>
            </a:prstGeom>
          </p:spPr>
          <p:txBody>
            <a:bodyPr/>
            <a:lstStyle>
              <a:lvl1pPr marL="0" marR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1pPr>
              <a:lvl2pPr marL="0" marR="0" indent="27724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2pPr>
              <a:lvl3pPr marL="0" marR="0" indent="554491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3pPr>
              <a:lvl4pPr marL="0" marR="0" indent="831737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4pPr>
              <a:lvl5pPr marL="0" marR="0" indent="110898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5pPr>
              <a:lvl6pPr marL="0" marR="0" indent="138623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6pPr>
              <a:lvl7pPr marL="0" marR="0" indent="16634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7pPr>
              <a:lvl8pPr marL="0" marR="0" indent="194072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8pPr>
              <a:lvl9pPr marL="0" marR="0" indent="2217969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9pPr>
            </a:lstStyle>
            <a:p>
              <a:r>
                <a:rPr lang="fi-FI" sz="2800" dirty="0">
                  <a:latin typeface="S Bonus Display Bold" panose="020B0606030202010107" pitchFamily="34" charset="77"/>
                </a:rPr>
                <a:t>SAMI HIIRSALMI</a:t>
              </a:r>
            </a:p>
            <a:p>
              <a:endParaRPr lang="fi-FI" sz="3600" dirty="0">
                <a:latin typeface="S Bonus Display Bold" panose="020B0606030202010107" pitchFamily="34" charset="77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A9A307F0-DB29-89D9-DAED-947DD2B6A9E9}"/>
                </a:ext>
              </a:extLst>
            </p:cNvPr>
            <p:cNvSpPr txBox="1">
              <a:spLocks/>
            </p:cNvSpPr>
            <p:nvPr/>
          </p:nvSpPr>
          <p:spPr>
            <a:xfrm>
              <a:off x="7866480" y="3453462"/>
              <a:ext cx="3190963" cy="953339"/>
            </a:xfrm>
            <a:prstGeom prst="rect">
              <a:avLst/>
            </a:prstGeom>
          </p:spPr>
          <p:txBody>
            <a:bodyPr/>
            <a:lstStyle>
              <a:lvl1pPr marL="0" marR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1pPr>
              <a:lvl2pPr marL="0" marR="0" indent="27724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2pPr>
              <a:lvl3pPr marL="0" marR="0" indent="554491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3pPr>
              <a:lvl4pPr marL="0" marR="0" indent="831737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4pPr>
              <a:lvl5pPr marL="0" marR="0" indent="110898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5pPr>
              <a:lvl6pPr marL="0" marR="0" indent="138623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6pPr>
              <a:lvl7pPr marL="0" marR="0" indent="1663475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7pPr>
              <a:lvl8pPr marL="0" marR="0" indent="1940723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8pPr>
              <a:lvl9pPr marL="0" marR="0" indent="2217969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300" b="0" i="0" u="none" strike="noStrike" cap="none" spc="0" baseline="0">
                  <a:solidFill>
                    <a:srgbClr val="004F21"/>
                  </a:solidFill>
                  <a:uFillTx/>
                  <a:latin typeface="S Bonus UX"/>
                  <a:ea typeface="S Bonus UX"/>
                  <a:cs typeface="S Bonus UX"/>
                  <a:sym typeface="S Bonus UX"/>
                </a:defRPr>
              </a:lvl9pPr>
            </a:lstStyle>
            <a:p>
              <a:r>
                <a:rPr lang="fi-FI" sz="1800" dirty="0">
                  <a:latin typeface="S Bonus UX" panose="020B0603040502010207" pitchFamily="34" charset="77"/>
                </a:rPr>
                <a:t>Retail Media </a:t>
              </a:r>
              <a:r>
                <a:rPr lang="fi-FI" sz="1800" dirty="0" err="1">
                  <a:latin typeface="S Bonus UX" panose="020B0603040502010207" pitchFamily="34" charset="77"/>
                </a:rPr>
                <a:t>Strategist</a:t>
              </a:r>
              <a:r>
                <a:rPr lang="fi-FI" sz="1800" dirty="0">
                  <a:latin typeface="S Bonus UX" panose="020B0603040502010207" pitchFamily="34" charset="77"/>
                </a:rPr>
                <a:t>,</a:t>
              </a:r>
            </a:p>
            <a:p>
              <a:r>
                <a:rPr lang="fi-FI" sz="1800" dirty="0">
                  <a:latin typeface="S Bonus UX" panose="020B0603040502010207" pitchFamily="34" charset="77"/>
                </a:rPr>
                <a:t>SOK Smart Marketing</a:t>
              </a:r>
            </a:p>
          </p:txBody>
        </p:sp>
      </p:grpSp>
      <p:cxnSp>
        <p:nvCxnSpPr>
          <p:cNvPr id="20" name="Suora yhdysviiva 43">
            <a:extLst>
              <a:ext uri="{FF2B5EF4-FFF2-40B4-BE49-F238E27FC236}">
                <a16:creationId xmlns:a16="http://schemas.microsoft.com/office/drawing/2014/main" id="{67A85763-3CB9-8EA5-8B86-F22448598146}"/>
              </a:ext>
            </a:extLst>
          </p:cNvPr>
          <p:cNvCxnSpPr>
            <a:cxnSpLocks/>
          </p:cNvCxnSpPr>
          <p:nvPr/>
        </p:nvCxnSpPr>
        <p:spPr>
          <a:xfrm flipH="1">
            <a:off x="750090" y="3502663"/>
            <a:ext cx="10097981" cy="0"/>
          </a:xfrm>
          <a:prstGeom prst="line">
            <a:avLst/>
          </a:prstGeom>
          <a:noFill/>
          <a:ln w="28575" cap="rnd">
            <a:solidFill>
              <a:schemeClr val="accent2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kstiruutu 22">
            <a:extLst>
              <a:ext uri="{FF2B5EF4-FFF2-40B4-BE49-F238E27FC236}">
                <a16:creationId xmlns:a16="http://schemas.microsoft.com/office/drawing/2014/main" id="{D66A2C9B-A42C-9C70-00DB-312C92B4383B}"/>
              </a:ext>
            </a:extLst>
          </p:cNvPr>
          <p:cNvSpPr txBox="1"/>
          <p:nvPr/>
        </p:nvSpPr>
        <p:spPr>
          <a:xfrm>
            <a:off x="7036306" y="3832046"/>
            <a:ext cx="4844246" cy="22149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fi-FI" sz="1600" i="1" dirty="0">
                <a:solidFill>
                  <a:srgbClr val="004E1F"/>
                </a:solidFill>
                <a:latin typeface="S Bonus UX" panose="020B0603040502010207" pitchFamily="34" charset="77"/>
              </a:rPr>
              <a:t>Samilla on useamman vuoden kokemus digitaalisesta markkinoinnista mediatoimiston, digitoimiston ja viimeisimpänä asiakkaan puolelta. Hän toimii Smart Marketingilla konsultoivassa roolissa luoden mainostaja-asiakkaille mediastrategioita ja -suunnitelmia asiakasymmärrykseen perustuen.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1500"/>
              </a:spcAft>
            </a:pPr>
            <a:r>
              <a:rPr lang="fi-FI" sz="1600" i="1" dirty="0">
                <a:solidFill>
                  <a:srgbClr val="004E1F"/>
                </a:solidFill>
                <a:latin typeface="S Bonus UX" panose="020B0603040502010207" pitchFamily="34" charset="77"/>
              </a:rPr>
              <a:t>Sami toimii myös IAB Finlandin Retail Median työryhmän puheenjohtajana.</a:t>
            </a:r>
          </a:p>
        </p:txBody>
      </p:sp>
    </p:spTree>
    <p:extLst>
      <p:ext uri="{BB962C8B-B14F-4D97-AF65-F5344CB8AC3E}">
        <p14:creationId xmlns:p14="http://schemas.microsoft.com/office/powerpoint/2010/main" val="34687504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6E5075-BCA0-A906-EBEA-0C69C306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48272"/>
            <a:ext cx="10369550" cy="2361456"/>
          </a:xfrm>
        </p:spPr>
        <p:txBody>
          <a:bodyPr/>
          <a:lstStyle/>
          <a:p>
            <a:r>
              <a:rPr lang="fi-FI" sz="8800" dirty="0"/>
              <a:t>MEGATRENDI NIMELTÄ</a:t>
            </a:r>
            <a:br>
              <a:rPr lang="fi-FI" sz="8800" dirty="0">
                <a:solidFill>
                  <a:schemeClr val="accent1"/>
                </a:solidFill>
              </a:rPr>
            </a:br>
            <a:r>
              <a:rPr lang="fi-FI" sz="8800" dirty="0">
                <a:solidFill>
                  <a:srgbClr val="91FFBB"/>
                </a:solidFill>
              </a:rPr>
              <a:t>KAUPAN MEDIA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4F38F-378D-EF57-2EC8-6583B510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62" y="3257550"/>
            <a:ext cx="3439116" cy="431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63522-0658-65E5-0088-A2705F03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37630" y="3257550"/>
            <a:ext cx="3439116" cy="43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4B507AB2-0933-5CCA-3690-AD26ECAD1C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4B507AB2-0933-5CCA-3690-AD26ECAD1C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763B10-458F-42DC-892D-BF74AB4812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3BDC8-14E8-434E-9C1A-4B4A2D818945}" type="datetime1">
              <a:rPr kumimoji="0" lang="fi-FI" sz="900" u="none" strike="noStrike" kern="0" cap="none" spc="0" normalizeH="0" baseline="0" noProof="0" smtClean="0">
                <a:ln>
                  <a:noFill/>
                </a:ln>
                <a:solidFill>
                  <a:srgbClr val="00AA46"/>
                </a:solidFill>
                <a:effectLst/>
                <a:uLnTx/>
                <a:uFillTx/>
                <a:cs typeface="Calibri"/>
                <a:sym typeface="Calibri"/>
              </a:rPr>
              <a:t>7.12.2023</a:t>
            </a:fld>
            <a:endParaRPr kumimoji="0" lang="fi-FI" sz="900" u="none" strike="noStrike" kern="0" cap="none" spc="0" normalizeH="0" baseline="0" noProof="0">
              <a:ln>
                <a:noFill/>
              </a:ln>
              <a:solidFill>
                <a:srgbClr val="00AA46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F8510A-9007-7B62-2F41-9232E2771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00" y="258053"/>
            <a:ext cx="10142581" cy="1008000"/>
          </a:xfrm>
        </p:spPr>
        <p:txBody>
          <a:bodyPr vert="horz" lIns="91440" tIns="108000" rIns="91440" bIns="0" anchor="ctr">
            <a:noAutofit/>
          </a:bodyPr>
          <a:lstStyle/>
          <a:p>
            <a:r>
              <a:rPr lang="fi-FI" sz="3600" dirty="0"/>
              <a:t>RETAIL MEDIA MAAILMALLA</a:t>
            </a:r>
            <a:endParaRPr lang="fi-FI" sz="3600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A9A7F7-EA01-A999-633F-2062065B29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C59B7-7950-451D-8D2F-F09372DBB40E}" type="slidenum">
              <a:rPr kumimoji="0" lang="en-US" sz="900" u="none" strike="noStrike" kern="0" cap="none" spc="0" normalizeH="0" baseline="0" noProof="0" smtClean="0">
                <a:ln>
                  <a:noFill/>
                </a:ln>
                <a:solidFill>
                  <a:srgbClr val="00AA46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r" defTabSz="5544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u="none" strike="noStrike" kern="0" cap="none" spc="0" normalizeH="0" baseline="0" noProof="0">
              <a:ln>
                <a:noFill/>
              </a:ln>
              <a:solidFill>
                <a:srgbClr val="00AA46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D4BDD12-8A21-9E87-D86A-0C870EAD5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10"/>
          <a:stretch/>
        </p:blipFill>
        <p:spPr>
          <a:xfrm>
            <a:off x="1024709" y="1746573"/>
            <a:ext cx="10142581" cy="4817449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CADE6B-4044-1CB5-AE6C-1AEA81185491}"/>
              </a:ext>
            </a:extLst>
          </p:cNvPr>
          <p:cNvSpPr/>
          <p:nvPr/>
        </p:nvSpPr>
        <p:spPr>
          <a:xfrm>
            <a:off x="3396894" y="1553927"/>
            <a:ext cx="5398209" cy="385292"/>
          </a:xfrm>
          <a:prstGeom prst="roundRect">
            <a:avLst/>
          </a:prstGeom>
          <a:noFill/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u="none" strike="noStrike" kern="0" cap="none" spc="0" normalizeH="0" baseline="0" noProof="0" dirty="0">
                <a:ln>
                  <a:noFill/>
                </a:ln>
                <a:solidFill>
                  <a:srgbClr val="004E1F"/>
                </a:solidFill>
                <a:effectLst/>
                <a:uLnTx/>
                <a:uFillTx/>
                <a:latin typeface="S Bonus UX" panose="020B0603040502010207" pitchFamily="34" charset="77"/>
                <a:ea typeface="+mj-ea"/>
                <a:cs typeface="Calibri"/>
                <a:sym typeface="Calibri"/>
              </a:rPr>
              <a:t>USA: Digitaalisen mainonnan kehitys 2002-2024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7B1BC3-D743-6866-C913-1955BD47F741}"/>
              </a:ext>
            </a:extLst>
          </p:cNvPr>
          <p:cNvSpPr txBox="1"/>
          <p:nvPr/>
        </p:nvSpPr>
        <p:spPr>
          <a:xfrm>
            <a:off x="499007" y="6100280"/>
            <a:ext cx="2097701" cy="216982"/>
          </a:xfrm>
          <a:prstGeom prst="rect">
            <a:avLst/>
          </a:prstGeom>
        </p:spPr>
        <p:txBody>
          <a:bodyPr wrap="square" lIns="0" rtlCol="0" anchor="ctr">
            <a:spAutoFit/>
          </a:bodyPr>
          <a:lstStyle/>
          <a:p>
            <a:pPr marL="0" marR="0" lvl="0" indent="0" algn="l" defTabSz="55449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9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77"/>
                <a:cs typeface="Calibri"/>
                <a:sym typeface="Calibri"/>
              </a:rPr>
              <a:t>Lähde: </a:t>
            </a:r>
            <a:r>
              <a:rPr kumimoji="0" lang="fi-FI" sz="9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77"/>
                <a:cs typeface="Calibri"/>
                <a:sym typeface="Calibri"/>
              </a:rPr>
              <a:t>Insider</a:t>
            </a:r>
            <a:r>
              <a:rPr kumimoji="0" lang="fi-FI" sz="9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77"/>
                <a:cs typeface="Calibri"/>
                <a:sym typeface="Calibri"/>
              </a:rPr>
              <a:t> </a:t>
            </a:r>
            <a:r>
              <a:rPr kumimoji="0" lang="fi-FI" sz="9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77"/>
                <a:cs typeface="Calibri"/>
                <a:sym typeface="Calibri"/>
              </a:rPr>
              <a:t>Intelligence</a:t>
            </a:r>
            <a:r>
              <a:rPr kumimoji="0" lang="fi-FI" sz="9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 Bonus UX" panose="020B0603040502010207" pitchFamily="34" charset="77"/>
                <a:cs typeface="Calibri"/>
                <a:sym typeface="Calibri"/>
              </a:rPr>
              <a:t>, IAB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7DF9C88-3B87-9C96-02DD-0938BF6658A6}"/>
              </a:ext>
            </a:extLst>
          </p:cNvPr>
          <p:cNvSpPr txBox="1"/>
          <p:nvPr/>
        </p:nvSpPr>
        <p:spPr>
          <a:xfrm>
            <a:off x="1033200" y="1029039"/>
            <a:ext cx="1072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- Digitaalisen mainonnan ’kolmas iso aalto’</a:t>
            </a:r>
          </a:p>
        </p:txBody>
      </p:sp>
    </p:spTree>
    <p:extLst>
      <p:ext uri="{BB962C8B-B14F-4D97-AF65-F5344CB8AC3E}">
        <p14:creationId xmlns:p14="http://schemas.microsoft.com/office/powerpoint/2010/main" val="26335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2DC059FA-09D1-2E7F-EBB1-6DD8BCC3E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D4A"/>
          </a:solidFill>
          <a:ln w="12700" cap="flat">
            <a:solidFill>
              <a:srgbClr val="00AA4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C241C-CD55-27F6-F77C-07EE17B0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0048447" y="1369616"/>
            <a:ext cx="1663429" cy="41148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94A16C7-918A-729E-8BCE-339F6F2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7438"/>
            <a:ext cx="5697431" cy="3319157"/>
          </a:xfrm>
        </p:spPr>
        <p:txBody>
          <a:bodyPr/>
          <a:lstStyle/>
          <a:p>
            <a:pPr algn="r">
              <a:lnSpc>
                <a:spcPct val="78000"/>
              </a:lnSpc>
            </a:pPr>
            <a:r>
              <a:rPr lang="fi-FI" sz="4000" dirty="0"/>
              <a:t>KAUPAN MEDIAAN OHJATUT INVESTOINNIT EUROOPASSA YLITTÄVÄT</a:t>
            </a:r>
            <a:br>
              <a:rPr lang="fi-FI" sz="5500" dirty="0"/>
            </a:br>
            <a:r>
              <a:rPr lang="fi-FI" sz="5400" dirty="0">
                <a:solidFill>
                  <a:schemeClr val="tx2"/>
                </a:solidFill>
              </a:rPr>
              <a:t>25 MILJARDIA EUROA VUOTEEN 2027</a:t>
            </a:r>
            <a:br>
              <a:rPr lang="fi-FI" sz="5400" dirty="0"/>
            </a:br>
            <a:r>
              <a:rPr lang="fi-FI" sz="4000" dirty="0"/>
              <a:t>MENNESSÄ</a:t>
            </a:r>
            <a:endParaRPr lang="fi-FI" sz="440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6CB547C0-3ECD-1867-C744-F93D481BEDAC}"/>
              </a:ext>
            </a:extLst>
          </p:cNvPr>
          <p:cNvSpPr txBox="1">
            <a:spLocks/>
          </p:cNvSpPr>
          <p:nvPr/>
        </p:nvSpPr>
        <p:spPr>
          <a:xfrm>
            <a:off x="6494569" y="1767438"/>
            <a:ext cx="5697431" cy="36126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ctr" defTabSz="914400" rtl="0" eaLnBrk="1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solidFill>
                  <a:schemeClr val="bg1"/>
                </a:solidFill>
                <a:uFillTx/>
                <a:latin typeface="+mj-lt"/>
                <a:ea typeface="S Bonus UX"/>
                <a:cs typeface="Arial" panose="020B0604020202020204" pitchFamily="34" charset="0"/>
                <a:sym typeface="S Bonus UX"/>
              </a:defRPr>
            </a:lvl1pPr>
            <a:lvl2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pPr algn="l">
              <a:lnSpc>
                <a:spcPct val="78000"/>
              </a:lnSpc>
            </a:pPr>
            <a:r>
              <a:rPr lang="fi-FI" sz="4000" dirty="0"/>
              <a:t>VUONNA 2024 KAUPAN MEDIAN ODOTETAAN KASVAVAN</a:t>
            </a:r>
          </a:p>
          <a:p>
            <a:pPr algn="l">
              <a:lnSpc>
                <a:spcPct val="78000"/>
              </a:lnSpc>
            </a:pPr>
            <a:r>
              <a:rPr lang="fi-FI" sz="6600" dirty="0">
                <a:solidFill>
                  <a:schemeClr val="tx2"/>
                </a:solidFill>
              </a:rPr>
              <a:t>47 %</a:t>
            </a:r>
          </a:p>
          <a:p>
            <a:pPr algn="l">
              <a:lnSpc>
                <a:spcPct val="78000"/>
              </a:lnSpc>
            </a:pPr>
            <a:r>
              <a:rPr lang="fi-FI" sz="4000" dirty="0"/>
              <a:t>DIGITAALISEN MAINONNAN KASVAESSA</a:t>
            </a:r>
          </a:p>
          <a:p>
            <a:pPr algn="l">
              <a:lnSpc>
                <a:spcPct val="78000"/>
              </a:lnSpc>
            </a:pPr>
            <a:r>
              <a:rPr lang="fi-FI" sz="6600" dirty="0">
                <a:solidFill>
                  <a:schemeClr val="tx2"/>
                </a:solidFill>
              </a:rPr>
              <a:t>11 %</a:t>
            </a:r>
          </a:p>
        </p:txBody>
      </p:sp>
      <p:cxnSp>
        <p:nvCxnSpPr>
          <p:cNvPr id="9" name="Suora yhdysviiva 43">
            <a:extLst>
              <a:ext uri="{FF2B5EF4-FFF2-40B4-BE49-F238E27FC236}">
                <a16:creationId xmlns:a16="http://schemas.microsoft.com/office/drawing/2014/main" id="{15A0008C-4565-F1B6-F754-6E81DBEB19B0}"/>
              </a:ext>
            </a:extLst>
          </p:cNvPr>
          <p:cNvCxnSpPr>
            <a:cxnSpLocks/>
          </p:cNvCxnSpPr>
          <p:nvPr/>
        </p:nvCxnSpPr>
        <p:spPr>
          <a:xfrm>
            <a:off x="6096000" y="1620692"/>
            <a:ext cx="0" cy="3612648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B2A34AC-782D-2613-ABFD-4868D3C2FE6D}"/>
              </a:ext>
            </a:extLst>
          </p:cNvPr>
          <p:cNvSpPr txBox="1"/>
          <p:nvPr/>
        </p:nvSpPr>
        <p:spPr>
          <a:xfrm>
            <a:off x="467935" y="6223820"/>
            <a:ext cx="2380780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500" i="1" dirty="0">
                <a:solidFill>
                  <a:schemeClr val="bg1"/>
                </a:solidFill>
                <a:latin typeface="+mn-lt"/>
              </a:rPr>
              <a:t>Lähde: IAB Europe, 2023</a:t>
            </a:r>
          </a:p>
        </p:txBody>
      </p:sp>
    </p:spTree>
    <p:extLst>
      <p:ext uri="{BB962C8B-B14F-4D97-AF65-F5344CB8AC3E}">
        <p14:creationId xmlns:p14="http://schemas.microsoft.com/office/powerpoint/2010/main" val="32232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2DC059FA-09D1-2E7F-EBB1-6DD8BCC3E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4A16C7-918A-729E-8BCE-339F6F2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015" y="96842"/>
            <a:ext cx="7265969" cy="2502582"/>
          </a:xfrm>
        </p:spPr>
        <p:txBody>
          <a:bodyPr/>
          <a:lstStyle/>
          <a:p>
            <a:pPr>
              <a:lnSpc>
                <a:spcPct val="78000"/>
              </a:lnSpc>
            </a:pPr>
            <a:r>
              <a:rPr lang="fi-FI" sz="5400" dirty="0">
                <a:solidFill>
                  <a:schemeClr val="accent1"/>
                </a:solidFill>
              </a:rPr>
              <a:t>MIKSI KAUPAN MEDIA ON KIINNOSTAVA </a:t>
            </a:r>
            <a:r>
              <a:rPr lang="fi-FI" sz="5400" dirty="0">
                <a:solidFill>
                  <a:schemeClr val="accent2"/>
                </a:solidFill>
              </a:rPr>
              <a:t>MAHDOLLISUUS MAINOSTAJALLE?</a:t>
            </a:r>
            <a:endParaRPr lang="fi-FI" sz="6000" dirty="0">
              <a:solidFill>
                <a:schemeClr val="accent2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B2A34AC-782D-2613-ABFD-4868D3C2FE6D}"/>
              </a:ext>
            </a:extLst>
          </p:cNvPr>
          <p:cNvSpPr txBox="1"/>
          <p:nvPr/>
        </p:nvSpPr>
        <p:spPr>
          <a:xfrm>
            <a:off x="467935" y="6223820"/>
            <a:ext cx="2380780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500" dirty="0">
                <a:solidFill>
                  <a:schemeClr val="bg1"/>
                </a:solidFill>
                <a:latin typeface="+mn-lt"/>
              </a:rPr>
              <a:t>Lähde: IAB Europe, 2023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B12071F-9693-7A21-036C-E6ACFC31520D}"/>
              </a:ext>
            </a:extLst>
          </p:cNvPr>
          <p:cNvSpPr txBox="1"/>
          <p:nvPr/>
        </p:nvSpPr>
        <p:spPr>
          <a:xfrm>
            <a:off x="358346" y="6354039"/>
            <a:ext cx="4326826" cy="2446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100" i="1" dirty="0">
                <a:latin typeface="+mn-lt"/>
              </a:rPr>
              <a:t>Lähde: IAB Europe, </a:t>
            </a:r>
            <a:r>
              <a:rPr lang="fi-FI" sz="1100" i="1" dirty="0" err="1">
                <a:latin typeface="+mn-lt"/>
              </a:rPr>
              <a:t>The</a:t>
            </a:r>
            <a:r>
              <a:rPr lang="fi-FI" sz="1100" i="1" dirty="0">
                <a:latin typeface="+mn-lt"/>
              </a:rPr>
              <a:t> Retail Media </a:t>
            </a:r>
            <a:r>
              <a:rPr lang="fi-FI" sz="1100" i="1" dirty="0" err="1">
                <a:latin typeface="+mn-lt"/>
              </a:rPr>
              <a:t>Opportunity</a:t>
            </a:r>
            <a:r>
              <a:rPr lang="fi-FI" sz="1100" i="1" dirty="0">
                <a:latin typeface="+mn-lt"/>
              </a:rPr>
              <a:t> in Europe (2022)</a:t>
            </a:r>
          </a:p>
        </p:txBody>
      </p:sp>
      <p:graphicFrame>
        <p:nvGraphicFramePr>
          <p:cNvPr id="16" name="Kaavio 15">
            <a:extLst>
              <a:ext uri="{FF2B5EF4-FFF2-40B4-BE49-F238E27FC236}">
                <a16:creationId xmlns:a16="http://schemas.microsoft.com/office/drawing/2014/main" id="{48ED4808-AE93-2C34-5408-596FA3456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885499"/>
              </p:ext>
            </p:extLst>
          </p:nvPr>
        </p:nvGraphicFramePr>
        <p:xfrm>
          <a:off x="1174541" y="2817153"/>
          <a:ext cx="10394004" cy="353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02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2DC059FA-09D1-2E7F-EBB1-6DD8BCC3E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5544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FI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j-ea"/>
              <a:cs typeface="+mj-cs"/>
              <a:sym typeface="Calibri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4A16C7-918A-729E-8BCE-339F6F2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015" y="96842"/>
            <a:ext cx="7265969" cy="2502582"/>
          </a:xfrm>
        </p:spPr>
        <p:txBody>
          <a:bodyPr/>
          <a:lstStyle/>
          <a:p>
            <a:pPr>
              <a:lnSpc>
                <a:spcPct val="78000"/>
              </a:lnSpc>
            </a:pPr>
            <a:r>
              <a:rPr lang="fi-FI" sz="5400" dirty="0">
                <a:solidFill>
                  <a:schemeClr val="accent1"/>
                </a:solidFill>
              </a:rPr>
              <a:t>MIKSI KAUPAN MEDIA ON KIINNOSTAVA </a:t>
            </a:r>
            <a:r>
              <a:rPr lang="fi-FI" sz="5400" dirty="0">
                <a:solidFill>
                  <a:schemeClr val="accent2"/>
                </a:solidFill>
              </a:rPr>
              <a:t>MAHDOLLISUUS MAINOSTAJALLE?</a:t>
            </a:r>
            <a:endParaRPr lang="fi-FI" sz="6000" dirty="0">
              <a:solidFill>
                <a:schemeClr val="accent2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B2A34AC-782D-2613-ABFD-4868D3C2FE6D}"/>
              </a:ext>
            </a:extLst>
          </p:cNvPr>
          <p:cNvSpPr txBox="1"/>
          <p:nvPr/>
        </p:nvSpPr>
        <p:spPr>
          <a:xfrm>
            <a:off x="467935" y="6223820"/>
            <a:ext cx="2380780" cy="3000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500" dirty="0">
                <a:solidFill>
                  <a:schemeClr val="bg1"/>
                </a:solidFill>
                <a:latin typeface="+mn-lt"/>
              </a:rPr>
              <a:t>Lähde: IAB Europe, 2023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B12071F-9693-7A21-036C-E6ACFC31520D}"/>
              </a:ext>
            </a:extLst>
          </p:cNvPr>
          <p:cNvSpPr txBox="1"/>
          <p:nvPr/>
        </p:nvSpPr>
        <p:spPr>
          <a:xfrm>
            <a:off x="358346" y="6354039"/>
            <a:ext cx="4326826" cy="24468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i-FI" sz="1100" i="1" dirty="0">
                <a:latin typeface="+mn-lt"/>
              </a:rPr>
              <a:t>Lähde: IAB Europe, </a:t>
            </a:r>
            <a:r>
              <a:rPr lang="fi-FI" sz="1100" i="1" dirty="0" err="1">
                <a:latin typeface="+mn-lt"/>
              </a:rPr>
              <a:t>The</a:t>
            </a:r>
            <a:r>
              <a:rPr lang="fi-FI" sz="1100" i="1" dirty="0">
                <a:latin typeface="+mn-lt"/>
              </a:rPr>
              <a:t> Retail Media </a:t>
            </a:r>
            <a:r>
              <a:rPr lang="fi-FI" sz="1100" i="1" dirty="0" err="1">
                <a:latin typeface="+mn-lt"/>
              </a:rPr>
              <a:t>Opportunity</a:t>
            </a:r>
            <a:r>
              <a:rPr lang="fi-FI" sz="1100" i="1" dirty="0">
                <a:latin typeface="+mn-lt"/>
              </a:rPr>
              <a:t> in Europe (2022)</a:t>
            </a:r>
          </a:p>
        </p:txBody>
      </p:sp>
      <p:graphicFrame>
        <p:nvGraphicFramePr>
          <p:cNvPr id="16" name="Kaavio 15">
            <a:extLst>
              <a:ext uri="{FF2B5EF4-FFF2-40B4-BE49-F238E27FC236}">
                <a16:creationId xmlns:a16="http://schemas.microsoft.com/office/drawing/2014/main" id="{48ED4808-AE93-2C34-5408-596FA345605C}"/>
              </a:ext>
            </a:extLst>
          </p:cNvPr>
          <p:cNvGraphicFramePr>
            <a:graphicFrameLocks/>
          </p:cNvGraphicFramePr>
          <p:nvPr/>
        </p:nvGraphicFramePr>
        <p:xfrm>
          <a:off x="1174541" y="2817153"/>
          <a:ext cx="10394004" cy="3536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7">
            <a:extLst>
              <a:ext uri="{FF2B5EF4-FFF2-40B4-BE49-F238E27FC236}">
                <a16:creationId xmlns:a16="http://schemas.microsoft.com/office/drawing/2014/main" id="{55D720E6-2618-AC03-1191-6142C4E26725}"/>
              </a:ext>
            </a:extLst>
          </p:cNvPr>
          <p:cNvSpPr/>
          <p:nvPr/>
        </p:nvSpPr>
        <p:spPr>
          <a:xfrm>
            <a:off x="1658325" y="2817153"/>
            <a:ext cx="1920898" cy="3032925"/>
          </a:xfrm>
          <a:prstGeom prst="rect">
            <a:avLst/>
          </a:prstGeom>
          <a:noFill/>
          <a:ln w="38100" cap="flat">
            <a:solidFill>
              <a:srgbClr val="A1D28F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 Bonus UX"/>
              <a:ea typeface="+mj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2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5">
            <a:extLst>
              <a:ext uri="{FF2B5EF4-FFF2-40B4-BE49-F238E27FC236}">
                <a16:creationId xmlns:a16="http://schemas.microsoft.com/office/drawing/2014/main" id="{2F4931D7-7375-2562-0F63-9D4839E203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" y="664"/>
            <a:ext cx="1128141" cy="1522095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21F71DCF-8715-7DD9-519F-57FD0736F8AE}"/>
              </a:ext>
            </a:extLst>
          </p:cNvPr>
          <p:cNvGrpSpPr/>
          <p:nvPr/>
        </p:nvGrpSpPr>
        <p:grpSpPr>
          <a:xfrm>
            <a:off x="274487" y="1415891"/>
            <a:ext cx="9899614" cy="4194830"/>
            <a:chOff x="318036" y="1750618"/>
            <a:chExt cx="9365575" cy="3967334"/>
          </a:xfrm>
          <a:effectLst/>
        </p:grpSpPr>
        <p:grpSp>
          <p:nvGrpSpPr>
            <p:cNvPr id="3" name="Ryhmä 10">
              <a:extLst>
                <a:ext uri="{FF2B5EF4-FFF2-40B4-BE49-F238E27FC236}">
                  <a16:creationId xmlns:a16="http://schemas.microsoft.com/office/drawing/2014/main" id="{85099BC1-FAD3-346E-F8C7-9FA904BCDBA5}"/>
                </a:ext>
              </a:extLst>
            </p:cNvPr>
            <p:cNvGrpSpPr/>
            <p:nvPr/>
          </p:nvGrpSpPr>
          <p:grpSpPr>
            <a:xfrm>
              <a:off x="2693835" y="2624699"/>
              <a:ext cx="6989776" cy="3093253"/>
              <a:chOff x="3263481" y="2133201"/>
              <a:chExt cx="5856199" cy="259159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Freeform 5">
                <a:extLst>
                  <a:ext uri="{FF2B5EF4-FFF2-40B4-BE49-F238E27FC236}">
                    <a16:creationId xmlns:a16="http://schemas.microsoft.com/office/drawing/2014/main" id="{23F2D04D-1684-54DA-A424-B7A67B0FF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409" y="2133203"/>
                <a:ext cx="2264904" cy="1297527"/>
              </a:xfrm>
              <a:custGeom>
                <a:avLst/>
                <a:gdLst>
                  <a:gd name="T0" fmla="*/ 162 w 1281"/>
                  <a:gd name="T1" fmla="*/ 647 h 733"/>
                  <a:gd name="T2" fmla="*/ 324 w 1281"/>
                  <a:gd name="T3" fmla="*/ 328 h 733"/>
                  <a:gd name="T4" fmla="*/ 728 w 1281"/>
                  <a:gd name="T5" fmla="*/ 160 h 733"/>
                  <a:gd name="T6" fmla="*/ 1132 w 1281"/>
                  <a:gd name="T7" fmla="*/ 328 h 733"/>
                  <a:gd name="T8" fmla="*/ 1166 w 1281"/>
                  <a:gd name="T9" fmla="*/ 361 h 733"/>
                  <a:gd name="T10" fmla="*/ 1165 w 1281"/>
                  <a:gd name="T11" fmla="*/ 249 h 733"/>
                  <a:gd name="T12" fmla="*/ 1281 w 1281"/>
                  <a:gd name="T13" fmla="*/ 250 h 733"/>
                  <a:gd name="T14" fmla="*/ 1246 w 1281"/>
                  <a:gd name="T15" fmla="*/ 214 h 733"/>
                  <a:gd name="T16" fmla="*/ 728 w 1281"/>
                  <a:gd name="T17" fmla="*/ 0 h 733"/>
                  <a:gd name="T18" fmla="*/ 210 w 1281"/>
                  <a:gd name="T19" fmla="*/ 214 h 733"/>
                  <a:gd name="T20" fmla="*/ 0 w 1281"/>
                  <a:gd name="T21" fmla="*/ 654 h 733"/>
                  <a:gd name="T22" fmla="*/ 78 w 1281"/>
                  <a:gd name="T23" fmla="*/ 733 h 733"/>
                  <a:gd name="T24" fmla="*/ 162 w 1281"/>
                  <a:gd name="T25" fmla="*/ 647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1" h="733">
                    <a:moveTo>
                      <a:pt x="162" y="647"/>
                    </a:moveTo>
                    <a:cubicBezTo>
                      <a:pt x="180" y="527"/>
                      <a:pt x="236" y="415"/>
                      <a:pt x="324" y="328"/>
                    </a:cubicBezTo>
                    <a:cubicBezTo>
                      <a:pt x="432" y="219"/>
                      <a:pt x="575" y="160"/>
                      <a:pt x="728" y="160"/>
                    </a:cubicBezTo>
                    <a:cubicBezTo>
                      <a:pt x="881" y="160"/>
                      <a:pt x="1024" y="219"/>
                      <a:pt x="1132" y="328"/>
                    </a:cubicBezTo>
                    <a:cubicBezTo>
                      <a:pt x="1166" y="361"/>
                      <a:pt x="1166" y="361"/>
                      <a:pt x="1166" y="361"/>
                    </a:cubicBezTo>
                    <a:cubicBezTo>
                      <a:pt x="1165" y="249"/>
                      <a:pt x="1165" y="249"/>
                      <a:pt x="1165" y="249"/>
                    </a:cubicBezTo>
                    <a:cubicBezTo>
                      <a:pt x="1281" y="250"/>
                      <a:pt x="1281" y="250"/>
                      <a:pt x="1281" y="250"/>
                    </a:cubicBezTo>
                    <a:cubicBezTo>
                      <a:pt x="1246" y="214"/>
                      <a:pt x="1246" y="214"/>
                      <a:pt x="1246" y="214"/>
                    </a:cubicBezTo>
                    <a:cubicBezTo>
                      <a:pt x="1107" y="76"/>
                      <a:pt x="924" y="0"/>
                      <a:pt x="728" y="0"/>
                    </a:cubicBezTo>
                    <a:cubicBezTo>
                      <a:pt x="532" y="0"/>
                      <a:pt x="349" y="76"/>
                      <a:pt x="210" y="214"/>
                    </a:cubicBezTo>
                    <a:cubicBezTo>
                      <a:pt x="91" y="334"/>
                      <a:pt x="18" y="488"/>
                      <a:pt x="0" y="654"/>
                    </a:cubicBezTo>
                    <a:cubicBezTo>
                      <a:pt x="78" y="733"/>
                      <a:pt x="78" y="733"/>
                      <a:pt x="78" y="733"/>
                    </a:cubicBezTo>
                    <a:lnTo>
                      <a:pt x="162" y="64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3" name="Freeform 6">
                <a:extLst>
                  <a:ext uri="{FF2B5EF4-FFF2-40B4-BE49-F238E27FC236}">
                    <a16:creationId xmlns:a16="http://schemas.microsoft.com/office/drawing/2014/main" id="{531021D0-9FF3-D629-27F5-B4648DD2F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481" y="3384555"/>
                <a:ext cx="2713961" cy="1340240"/>
              </a:xfrm>
              <a:custGeom>
                <a:avLst/>
                <a:gdLst>
                  <a:gd name="T0" fmla="*/ 1423 w 1535"/>
                  <a:gd name="T1" fmla="*/ 143 h 757"/>
                  <a:gd name="T2" fmla="*/ 1136 w 1535"/>
                  <a:gd name="T3" fmla="*/ 429 h 757"/>
                  <a:gd name="T4" fmla="*/ 732 w 1535"/>
                  <a:gd name="T5" fmla="*/ 597 h 757"/>
                  <a:gd name="T6" fmla="*/ 328 w 1535"/>
                  <a:gd name="T7" fmla="*/ 429 h 757"/>
                  <a:gd name="T8" fmla="*/ 160 w 1535"/>
                  <a:gd name="T9" fmla="*/ 25 h 757"/>
                  <a:gd name="T10" fmla="*/ 160 w 1535"/>
                  <a:gd name="T11" fmla="*/ 3 h 757"/>
                  <a:gd name="T12" fmla="*/ 82 w 1535"/>
                  <a:gd name="T13" fmla="*/ 84 h 757"/>
                  <a:gd name="T14" fmla="*/ 0 w 1535"/>
                  <a:gd name="T15" fmla="*/ 0 h 757"/>
                  <a:gd name="T16" fmla="*/ 0 w 1535"/>
                  <a:gd name="T17" fmla="*/ 25 h 757"/>
                  <a:gd name="T18" fmla="*/ 214 w 1535"/>
                  <a:gd name="T19" fmla="*/ 543 h 757"/>
                  <a:gd name="T20" fmla="*/ 732 w 1535"/>
                  <a:gd name="T21" fmla="*/ 757 h 757"/>
                  <a:gd name="T22" fmla="*/ 1250 w 1535"/>
                  <a:gd name="T23" fmla="*/ 543 h 757"/>
                  <a:gd name="T24" fmla="*/ 1534 w 1535"/>
                  <a:gd name="T25" fmla="*/ 259 h 757"/>
                  <a:gd name="T26" fmla="*/ 1535 w 1535"/>
                  <a:gd name="T27" fmla="*/ 142 h 757"/>
                  <a:gd name="T28" fmla="*/ 1423 w 1535"/>
                  <a:gd name="T29" fmla="*/ 14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35" h="757">
                    <a:moveTo>
                      <a:pt x="1423" y="143"/>
                    </a:moveTo>
                    <a:cubicBezTo>
                      <a:pt x="1136" y="429"/>
                      <a:pt x="1136" y="429"/>
                      <a:pt x="1136" y="429"/>
                    </a:cubicBezTo>
                    <a:cubicBezTo>
                      <a:pt x="1028" y="538"/>
                      <a:pt x="885" y="597"/>
                      <a:pt x="732" y="597"/>
                    </a:cubicBezTo>
                    <a:cubicBezTo>
                      <a:pt x="579" y="597"/>
                      <a:pt x="436" y="538"/>
                      <a:pt x="328" y="429"/>
                    </a:cubicBezTo>
                    <a:cubicBezTo>
                      <a:pt x="219" y="321"/>
                      <a:pt x="160" y="178"/>
                      <a:pt x="160" y="25"/>
                    </a:cubicBezTo>
                    <a:cubicBezTo>
                      <a:pt x="160" y="18"/>
                      <a:pt x="160" y="11"/>
                      <a:pt x="160" y="3"/>
                    </a:cubicBezTo>
                    <a:cubicBezTo>
                      <a:pt x="82" y="84"/>
                      <a:pt x="82" y="84"/>
                      <a:pt x="82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7"/>
                      <a:pt x="0" y="25"/>
                    </a:cubicBezTo>
                    <a:cubicBezTo>
                      <a:pt x="0" y="221"/>
                      <a:pt x="76" y="404"/>
                      <a:pt x="214" y="543"/>
                    </a:cubicBezTo>
                    <a:cubicBezTo>
                      <a:pt x="357" y="685"/>
                      <a:pt x="545" y="757"/>
                      <a:pt x="732" y="757"/>
                    </a:cubicBezTo>
                    <a:cubicBezTo>
                      <a:pt x="919" y="757"/>
                      <a:pt x="1107" y="685"/>
                      <a:pt x="1250" y="543"/>
                    </a:cubicBezTo>
                    <a:cubicBezTo>
                      <a:pt x="1534" y="259"/>
                      <a:pt x="1534" y="259"/>
                      <a:pt x="1534" y="259"/>
                    </a:cubicBezTo>
                    <a:cubicBezTo>
                      <a:pt x="1535" y="142"/>
                      <a:pt x="1535" y="142"/>
                      <a:pt x="1535" y="142"/>
                    </a:cubicBezTo>
                    <a:lnTo>
                      <a:pt x="1423" y="1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4" name="Freeform 7">
                <a:extLst>
                  <a:ext uri="{FF2B5EF4-FFF2-40B4-BE49-F238E27FC236}">
                    <a16:creationId xmlns:a16="http://schemas.microsoft.com/office/drawing/2014/main" id="{B6170B11-66D9-B260-9663-2447FCAF6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091" y="3383399"/>
                <a:ext cx="2247589" cy="1341396"/>
              </a:xfrm>
              <a:custGeom>
                <a:avLst/>
                <a:gdLst>
                  <a:gd name="T0" fmla="*/ 1193 w 1271"/>
                  <a:gd name="T1" fmla="*/ 85 h 758"/>
                  <a:gd name="T2" fmla="*/ 1110 w 1271"/>
                  <a:gd name="T3" fmla="*/ 0 h 758"/>
                  <a:gd name="T4" fmla="*/ 1111 w 1271"/>
                  <a:gd name="T5" fmla="*/ 26 h 758"/>
                  <a:gd name="T6" fmla="*/ 943 w 1271"/>
                  <a:gd name="T7" fmla="*/ 430 h 758"/>
                  <a:gd name="T8" fmla="*/ 135 w 1271"/>
                  <a:gd name="T9" fmla="*/ 430 h 758"/>
                  <a:gd name="T10" fmla="*/ 121 w 1271"/>
                  <a:gd name="T11" fmla="*/ 416 h 758"/>
                  <a:gd name="T12" fmla="*/ 0 w 1271"/>
                  <a:gd name="T13" fmla="*/ 415 h 758"/>
                  <a:gd name="T14" fmla="*/ 1 w 1271"/>
                  <a:gd name="T15" fmla="*/ 524 h 758"/>
                  <a:gd name="T16" fmla="*/ 21 w 1271"/>
                  <a:gd name="T17" fmla="*/ 544 h 758"/>
                  <a:gd name="T18" fmla="*/ 539 w 1271"/>
                  <a:gd name="T19" fmla="*/ 758 h 758"/>
                  <a:gd name="T20" fmla="*/ 1057 w 1271"/>
                  <a:gd name="T21" fmla="*/ 544 h 758"/>
                  <a:gd name="T22" fmla="*/ 1271 w 1271"/>
                  <a:gd name="T23" fmla="*/ 26 h 758"/>
                  <a:gd name="T24" fmla="*/ 1271 w 1271"/>
                  <a:gd name="T25" fmla="*/ 5 h 758"/>
                  <a:gd name="T26" fmla="*/ 1193 w 1271"/>
                  <a:gd name="T27" fmla="*/ 85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71" h="758">
                    <a:moveTo>
                      <a:pt x="1193" y="85"/>
                    </a:moveTo>
                    <a:cubicBezTo>
                      <a:pt x="1110" y="0"/>
                      <a:pt x="1110" y="0"/>
                      <a:pt x="1110" y="0"/>
                    </a:cubicBezTo>
                    <a:cubicBezTo>
                      <a:pt x="1111" y="9"/>
                      <a:pt x="1111" y="17"/>
                      <a:pt x="1111" y="26"/>
                    </a:cubicBezTo>
                    <a:cubicBezTo>
                      <a:pt x="1111" y="179"/>
                      <a:pt x="1052" y="322"/>
                      <a:pt x="943" y="430"/>
                    </a:cubicBezTo>
                    <a:cubicBezTo>
                      <a:pt x="720" y="653"/>
                      <a:pt x="358" y="653"/>
                      <a:pt x="135" y="430"/>
                    </a:cubicBezTo>
                    <a:cubicBezTo>
                      <a:pt x="121" y="416"/>
                      <a:pt x="121" y="416"/>
                      <a:pt x="121" y="416"/>
                    </a:cubicBezTo>
                    <a:cubicBezTo>
                      <a:pt x="0" y="415"/>
                      <a:pt x="0" y="415"/>
                      <a:pt x="0" y="415"/>
                    </a:cubicBezTo>
                    <a:cubicBezTo>
                      <a:pt x="1" y="524"/>
                      <a:pt x="1" y="524"/>
                      <a:pt x="1" y="524"/>
                    </a:cubicBezTo>
                    <a:cubicBezTo>
                      <a:pt x="21" y="544"/>
                      <a:pt x="21" y="544"/>
                      <a:pt x="21" y="544"/>
                    </a:cubicBezTo>
                    <a:cubicBezTo>
                      <a:pt x="164" y="686"/>
                      <a:pt x="352" y="758"/>
                      <a:pt x="539" y="758"/>
                    </a:cubicBezTo>
                    <a:cubicBezTo>
                      <a:pt x="726" y="758"/>
                      <a:pt x="914" y="686"/>
                      <a:pt x="1057" y="544"/>
                    </a:cubicBezTo>
                    <a:cubicBezTo>
                      <a:pt x="1195" y="405"/>
                      <a:pt x="1271" y="222"/>
                      <a:pt x="1271" y="26"/>
                    </a:cubicBezTo>
                    <a:cubicBezTo>
                      <a:pt x="1271" y="19"/>
                      <a:pt x="1271" y="12"/>
                      <a:pt x="1271" y="5"/>
                    </a:cubicBezTo>
                    <a:lnTo>
                      <a:pt x="1193" y="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5" name="Freeform 8">
                <a:extLst>
                  <a:ext uri="{FF2B5EF4-FFF2-40B4-BE49-F238E27FC236}">
                    <a16:creationId xmlns:a16="http://schemas.microsoft.com/office/drawing/2014/main" id="{F5897272-7D25-471F-5691-3F62DFDA8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0249" y="2644594"/>
                <a:ext cx="730726" cy="720337"/>
              </a:xfrm>
              <a:custGeom>
                <a:avLst/>
                <a:gdLst>
                  <a:gd name="T0" fmla="*/ 186 w 633"/>
                  <a:gd name="T1" fmla="*/ 2 h 624"/>
                  <a:gd name="T2" fmla="*/ 0 w 633"/>
                  <a:gd name="T3" fmla="*/ 0 h 624"/>
                  <a:gd name="T4" fmla="*/ 2 w 633"/>
                  <a:gd name="T5" fmla="*/ 167 h 624"/>
                  <a:gd name="T6" fmla="*/ 458 w 633"/>
                  <a:gd name="T7" fmla="*/ 624 h 624"/>
                  <a:gd name="T8" fmla="*/ 633 w 633"/>
                  <a:gd name="T9" fmla="*/ 449 h 624"/>
                  <a:gd name="T10" fmla="*/ 186 w 633"/>
                  <a:gd name="T11" fmla="*/ 2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3" h="624">
                    <a:moveTo>
                      <a:pt x="186" y="2"/>
                    </a:moveTo>
                    <a:lnTo>
                      <a:pt x="0" y="0"/>
                    </a:lnTo>
                    <a:lnTo>
                      <a:pt x="2" y="167"/>
                    </a:lnTo>
                    <a:lnTo>
                      <a:pt x="458" y="624"/>
                    </a:lnTo>
                    <a:lnTo>
                      <a:pt x="633" y="449"/>
                    </a:lnTo>
                    <a:lnTo>
                      <a:pt x="186" y="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6" name="Freeform 9">
                <a:extLst>
                  <a:ext uri="{FF2B5EF4-FFF2-40B4-BE49-F238E27FC236}">
                    <a16:creationId xmlns:a16="http://schemas.microsoft.com/office/drawing/2014/main" id="{C9427557-8D17-8901-7D50-DF8086677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958" y="3493068"/>
                <a:ext cx="754968" cy="744578"/>
              </a:xfrm>
              <a:custGeom>
                <a:avLst/>
                <a:gdLst>
                  <a:gd name="T0" fmla="*/ 472 w 654"/>
                  <a:gd name="T1" fmla="*/ 645 h 645"/>
                  <a:gd name="T2" fmla="*/ 470 w 654"/>
                  <a:gd name="T3" fmla="*/ 480 h 645"/>
                  <a:gd name="T4" fmla="*/ 654 w 654"/>
                  <a:gd name="T5" fmla="*/ 481 h 645"/>
                  <a:gd name="T6" fmla="*/ 175 w 654"/>
                  <a:gd name="T7" fmla="*/ 0 h 645"/>
                  <a:gd name="T8" fmla="*/ 0 w 654"/>
                  <a:gd name="T9" fmla="*/ 174 h 645"/>
                  <a:gd name="T10" fmla="*/ 472 w 654"/>
                  <a:gd name="T11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4" h="645">
                    <a:moveTo>
                      <a:pt x="472" y="645"/>
                    </a:moveTo>
                    <a:lnTo>
                      <a:pt x="470" y="480"/>
                    </a:lnTo>
                    <a:lnTo>
                      <a:pt x="654" y="481"/>
                    </a:lnTo>
                    <a:lnTo>
                      <a:pt x="175" y="0"/>
                    </a:lnTo>
                    <a:lnTo>
                      <a:pt x="0" y="174"/>
                    </a:lnTo>
                    <a:lnTo>
                      <a:pt x="472" y="6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7" name="Freeform 10">
                <a:extLst>
                  <a:ext uri="{FF2B5EF4-FFF2-40B4-BE49-F238E27FC236}">
                    <a16:creationId xmlns:a16="http://schemas.microsoft.com/office/drawing/2014/main" id="{7EEE3624-741C-D3C6-CB6B-4B5262386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5077" y="2133201"/>
                <a:ext cx="3256522" cy="1646153"/>
              </a:xfrm>
              <a:custGeom>
                <a:avLst/>
                <a:gdLst>
                  <a:gd name="T0" fmla="*/ 1632 w 1842"/>
                  <a:gd name="T1" fmla="*/ 214 h 930"/>
                  <a:gd name="T2" fmla="*/ 1114 w 1842"/>
                  <a:gd name="T3" fmla="*/ 0 h 930"/>
                  <a:gd name="T4" fmla="*/ 596 w 1842"/>
                  <a:gd name="T5" fmla="*/ 214 h 930"/>
                  <a:gd name="T6" fmla="*/ 192 w 1842"/>
                  <a:gd name="T7" fmla="*/ 619 h 930"/>
                  <a:gd name="T8" fmla="*/ 192 w 1842"/>
                  <a:gd name="T9" fmla="*/ 618 h 930"/>
                  <a:gd name="T10" fmla="*/ 0 w 1842"/>
                  <a:gd name="T11" fmla="*/ 810 h 930"/>
                  <a:gd name="T12" fmla="*/ 109 w 1842"/>
                  <a:gd name="T13" fmla="*/ 809 h 930"/>
                  <a:gd name="T14" fmla="*/ 108 w 1842"/>
                  <a:gd name="T15" fmla="*/ 930 h 930"/>
                  <a:gd name="T16" fmla="*/ 306 w 1842"/>
                  <a:gd name="T17" fmla="*/ 732 h 930"/>
                  <a:gd name="T18" fmla="*/ 305 w 1842"/>
                  <a:gd name="T19" fmla="*/ 732 h 930"/>
                  <a:gd name="T20" fmla="*/ 710 w 1842"/>
                  <a:gd name="T21" fmla="*/ 328 h 930"/>
                  <a:gd name="T22" fmla="*/ 1518 w 1842"/>
                  <a:gd name="T23" fmla="*/ 328 h 930"/>
                  <a:gd name="T24" fmla="*/ 1679 w 1842"/>
                  <a:gd name="T25" fmla="*/ 643 h 930"/>
                  <a:gd name="T26" fmla="*/ 1768 w 1842"/>
                  <a:gd name="T27" fmla="*/ 733 h 930"/>
                  <a:gd name="T28" fmla="*/ 1842 w 1842"/>
                  <a:gd name="T29" fmla="*/ 658 h 930"/>
                  <a:gd name="T30" fmla="*/ 1632 w 1842"/>
                  <a:gd name="T31" fmla="*/ 214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42" h="930">
                    <a:moveTo>
                      <a:pt x="1632" y="214"/>
                    </a:moveTo>
                    <a:cubicBezTo>
                      <a:pt x="1493" y="76"/>
                      <a:pt x="1310" y="0"/>
                      <a:pt x="1114" y="0"/>
                    </a:cubicBezTo>
                    <a:cubicBezTo>
                      <a:pt x="918" y="0"/>
                      <a:pt x="735" y="76"/>
                      <a:pt x="596" y="214"/>
                    </a:cubicBezTo>
                    <a:cubicBezTo>
                      <a:pt x="192" y="619"/>
                      <a:pt x="192" y="619"/>
                      <a:pt x="192" y="619"/>
                    </a:cubicBezTo>
                    <a:cubicBezTo>
                      <a:pt x="192" y="618"/>
                      <a:pt x="192" y="618"/>
                      <a:pt x="192" y="618"/>
                    </a:cubicBezTo>
                    <a:cubicBezTo>
                      <a:pt x="0" y="810"/>
                      <a:pt x="0" y="810"/>
                      <a:pt x="0" y="810"/>
                    </a:cubicBezTo>
                    <a:cubicBezTo>
                      <a:pt x="109" y="809"/>
                      <a:pt x="109" y="809"/>
                      <a:pt x="109" y="809"/>
                    </a:cubicBezTo>
                    <a:cubicBezTo>
                      <a:pt x="108" y="930"/>
                      <a:pt x="108" y="930"/>
                      <a:pt x="108" y="930"/>
                    </a:cubicBezTo>
                    <a:cubicBezTo>
                      <a:pt x="306" y="732"/>
                      <a:pt x="306" y="732"/>
                      <a:pt x="306" y="732"/>
                    </a:cubicBezTo>
                    <a:cubicBezTo>
                      <a:pt x="305" y="732"/>
                      <a:pt x="305" y="732"/>
                      <a:pt x="305" y="732"/>
                    </a:cubicBezTo>
                    <a:cubicBezTo>
                      <a:pt x="710" y="328"/>
                      <a:pt x="710" y="328"/>
                      <a:pt x="710" y="328"/>
                    </a:cubicBezTo>
                    <a:cubicBezTo>
                      <a:pt x="933" y="105"/>
                      <a:pt x="1295" y="105"/>
                      <a:pt x="1518" y="328"/>
                    </a:cubicBezTo>
                    <a:cubicBezTo>
                      <a:pt x="1605" y="414"/>
                      <a:pt x="1661" y="524"/>
                      <a:pt x="1679" y="643"/>
                    </a:cubicBezTo>
                    <a:cubicBezTo>
                      <a:pt x="1768" y="733"/>
                      <a:pt x="1768" y="733"/>
                      <a:pt x="1768" y="733"/>
                    </a:cubicBezTo>
                    <a:cubicBezTo>
                      <a:pt x="1842" y="658"/>
                      <a:pt x="1842" y="658"/>
                      <a:pt x="1842" y="658"/>
                    </a:cubicBezTo>
                    <a:cubicBezTo>
                      <a:pt x="1825" y="490"/>
                      <a:pt x="1752" y="335"/>
                      <a:pt x="1632" y="2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 Bonus Text" panose="020B0603030202010107" pitchFamily="34" charset="77"/>
                  <a:ea typeface="+mj-ea"/>
                  <a:cs typeface="Arial" panose="020B0604020202020204" pitchFamily="34" charset="0"/>
                  <a:sym typeface="Calibri"/>
                </a:endParaRPr>
              </a:p>
            </p:txBody>
          </p:sp>
        </p:grpSp>
        <p:sp>
          <p:nvSpPr>
            <p:cNvPr id="28" name="Oval 36">
              <a:extLst>
                <a:ext uri="{FF2B5EF4-FFF2-40B4-BE49-F238E27FC236}">
                  <a16:creationId xmlns:a16="http://schemas.microsoft.com/office/drawing/2014/main" id="{6855AF90-BA03-4A7C-BB52-49B5330490FC}"/>
                </a:ext>
              </a:extLst>
            </p:cNvPr>
            <p:cNvSpPr/>
            <p:nvPr/>
          </p:nvSpPr>
          <p:spPr>
            <a:xfrm>
              <a:off x="7890048" y="2525895"/>
              <a:ext cx="620968" cy="6209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>
                  <a:solidFill>
                    <a:srgbClr val="0D6D44"/>
                  </a:solidFill>
                  <a:latin typeface="S Bonus Display Black" panose="020B0606030202010107" pitchFamily="34" charset="77"/>
                  <a:cs typeface="Arial" panose="020B0604020202020204" pitchFamily="34" charset="0"/>
                </a:rPr>
                <a:t>4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lack" panose="020B0606030202010107" pitchFamily="34" charset="77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5" name="TextBox 3">
              <a:extLst>
                <a:ext uri="{FF2B5EF4-FFF2-40B4-BE49-F238E27FC236}">
                  <a16:creationId xmlns:a16="http://schemas.microsoft.com/office/drawing/2014/main" id="{41431114-F9B6-2BA4-B97E-663A1CF460EE}"/>
                </a:ext>
              </a:extLst>
            </p:cNvPr>
            <p:cNvSpPr txBox="1"/>
            <p:nvPr/>
          </p:nvSpPr>
          <p:spPr>
            <a:xfrm>
              <a:off x="7558044" y="1750618"/>
              <a:ext cx="2125567" cy="4802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554491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i-FI" sz="1500" dirty="0">
                  <a:solidFill>
                    <a:schemeClr val="accent1"/>
                  </a:solidFill>
                  <a:latin typeface="S Bonus UX"/>
                  <a:cs typeface="Calibri"/>
                </a:rPr>
                <a:t>Kohderyhmän ostojen m</a:t>
              </a:r>
              <a:r>
                <a:rPr kumimoji="0" lang="fi-FI" sz="15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 Bonus UX"/>
                  <a:cs typeface="Calibri"/>
                  <a:sym typeface="Calibri"/>
                </a:rPr>
                <a:t>ittaaminen</a:t>
              </a:r>
              <a:endParaRPr kumimoji="0" lang="fi-FI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 Bonus UX"/>
                <a:cs typeface="Calibri"/>
                <a:sym typeface="Calibri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BC2ADD-5EB3-A2D6-1AA0-78615A3FCB6C}"/>
                </a:ext>
              </a:extLst>
            </p:cNvPr>
            <p:cNvSpPr/>
            <p:nvPr/>
          </p:nvSpPr>
          <p:spPr>
            <a:xfrm>
              <a:off x="8869177" y="4741901"/>
              <a:ext cx="620968" cy="6209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A46"/>
                  </a:solidFill>
                  <a:effectLst/>
                  <a:uLnTx/>
                  <a:uFillTx/>
                  <a:latin typeface="S Bonus Display Black" panose="020B0606030202010107" pitchFamily="34" charset="77"/>
                  <a:ea typeface="+mn-ea"/>
                  <a:cs typeface="Arial" panose="020B0604020202020204" pitchFamily="34" charset="0"/>
                  <a:sym typeface="Calibri"/>
                </a:rPr>
                <a:t>5</a:t>
              </a:r>
            </a:p>
          </p:txBody>
        </p:sp>
        <p:sp>
          <p:nvSpPr>
            <p:cNvPr id="55" name="Oval 36">
              <a:extLst>
                <a:ext uri="{FF2B5EF4-FFF2-40B4-BE49-F238E27FC236}">
                  <a16:creationId xmlns:a16="http://schemas.microsoft.com/office/drawing/2014/main" id="{8B4605A1-9523-484E-319F-83B5E9DD5FCA}"/>
                </a:ext>
              </a:extLst>
            </p:cNvPr>
            <p:cNvSpPr/>
            <p:nvPr/>
          </p:nvSpPr>
          <p:spPr>
            <a:xfrm>
              <a:off x="5379674" y="3252273"/>
              <a:ext cx="620968" cy="6209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>
                  <a:solidFill>
                    <a:srgbClr val="01752D"/>
                  </a:solidFill>
                  <a:latin typeface="S Bonus Display Black" panose="020B0606030202010107" pitchFamily="34" charset="77"/>
                  <a:cs typeface="Arial" panose="020B0604020202020204" pitchFamily="34" charset="0"/>
                </a:rPr>
                <a:t>1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1752D"/>
                </a:solidFill>
                <a:effectLst/>
                <a:uLnTx/>
                <a:uFillTx/>
                <a:latin typeface="S Bonus Display Black" panose="020B0606030202010107" pitchFamily="34" charset="77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TextBox 117">
              <a:extLst>
                <a:ext uri="{FF2B5EF4-FFF2-40B4-BE49-F238E27FC236}">
                  <a16:creationId xmlns:a16="http://schemas.microsoft.com/office/drawing/2014/main" id="{7514B6A9-DBE3-72AB-D1CE-C5460E0AB41F}"/>
                </a:ext>
              </a:extLst>
            </p:cNvPr>
            <p:cNvSpPr txBox="1"/>
            <p:nvPr/>
          </p:nvSpPr>
          <p:spPr>
            <a:xfrm>
              <a:off x="3065017" y="1851691"/>
              <a:ext cx="3289085" cy="28389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l" defTabSz="554491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fi-FI" sz="15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 Bonus UX"/>
                <a:cs typeface="Calibri"/>
                <a:sym typeface="Calibri"/>
              </a:endParaRPr>
            </a:p>
          </p:txBody>
        </p:sp>
        <p:sp>
          <p:nvSpPr>
            <p:cNvPr id="57" name="Oval 36">
              <a:extLst>
                <a:ext uri="{FF2B5EF4-FFF2-40B4-BE49-F238E27FC236}">
                  <a16:creationId xmlns:a16="http://schemas.microsoft.com/office/drawing/2014/main" id="{8B991C24-D01D-20AA-90CA-50EFC54A7483}"/>
                </a:ext>
              </a:extLst>
            </p:cNvPr>
            <p:cNvSpPr/>
            <p:nvPr/>
          </p:nvSpPr>
          <p:spPr>
            <a:xfrm>
              <a:off x="2606828" y="3354350"/>
              <a:ext cx="620968" cy="6209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 dirty="0">
                  <a:solidFill>
                    <a:srgbClr val="00AA46"/>
                  </a:solidFill>
                  <a:latin typeface="S Bonus Display Black" panose="020B0606030202010107" pitchFamily="34" charset="77"/>
                  <a:cs typeface="Arial" panose="020B0604020202020204" pitchFamily="34" charset="0"/>
                </a:rPr>
                <a:t>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A46"/>
                </a:solidFill>
                <a:effectLst/>
                <a:uLnTx/>
                <a:uFillTx/>
                <a:latin typeface="S Bonus Display Black" panose="020B0606030202010107" pitchFamily="34" charset="77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Oval 36">
              <a:extLst>
                <a:ext uri="{FF2B5EF4-FFF2-40B4-BE49-F238E27FC236}">
                  <a16:creationId xmlns:a16="http://schemas.microsoft.com/office/drawing/2014/main" id="{06AD0A0F-DF70-265A-816C-4B1E7A55F977}"/>
                </a:ext>
              </a:extLst>
            </p:cNvPr>
            <p:cNvSpPr/>
            <p:nvPr/>
          </p:nvSpPr>
          <p:spPr>
            <a:xfrm>
              <a:off x="4686114" y="5000087"/>
              <a:ext cx="620968" cy="6209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1200" dirty="0">
                  <a:solidFill>
                    <a:srgbClr val="0D6D44"/>
                  </a:solidFill>
                  <a:latin typeface="S Bonus Display Black" panose="020B0606030202010107" pitchFamily="34" charset="77"/>
                  <a:cs typeface="Arial" panose="020B0604020202020204" pitchFamily="34" charset="0"/>
                </a:rPr>
                <a:t>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6D44"/>
                </a:solidFill>
                <a:effectLst/>
                <a:uLnTx/>
                <a:uFillTx/>
                <a:latin typeface="S Bonus Display Black" panose="020B0606030202010107" pitchFamily="34" charset="77"/>
                <a:ea typeface="+mn-ea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1" name="TextBox 123">
              <a:extLst>
                <a:ext uri="{FF2B5EF4-FFF2-40B4-BE49-F238E27FC236}">
                  <a16:creationId xmlns:a16="http://schemas.microsoft.com/office/drawing/2014/main" id="{6C137000-AABF-9D34-66A4-0F2DFE8D48BC}"/>
                </a:ext>
              </a:extLst>
            </p:cNvPr>
            <p:cNvSpPr txBox="1"/>
            <p:nvPr/>
          </p:nvSpPr>
          <p:spPr>
            <a:xfrm>
              <a:off x="318036" y="3782186"/>
              <a:ext cx="2088503" cy="676978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r" defTabSz="554491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i-FI" sz="1500" dirty="0">
                  <a:solidFill>
                    <a:schemeClr val="accent1"/>
                  </a:solidFill>
                  <a:latin typeface="S Bonus UX"/>
                  <a:cs typeface="Calibri"/>
                </a:rPr>
                <a:t>Kohderyhmän ja verrokkiryhmän erottaminen</a:t>
              </a:r>
              <a:endParaRPr kumimoji="0" lang="fi-FI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 Bonus UX"/>
                <a:cs typeface="Calibri"/>
                <a:sym typeface="Calibri"/>
              </a:endParaRPr>
            </a:p>
          </p:txBody>
        </p:sp>
      </p:grpSp>
      <p:sp>
        <p:nvSpPr>
          <p:cNvPr id="92" name="Otsikko 4">
            <a:extLst>
              <a:ext uri="{FF2B5EF4-FFF2-40B4-BE49-F238E27FC236}">
                <a16:creationId xmlns:a16="http://schemas.microsoft.com/office/drawing/2014/main" id="{8F11CC5B-0459-C7F7-CF21-B576EE8F46D4}"/>
              </a:ext>
            </a:extLst>
          </p:cNvPr>
          <p:cNvSpPr txBox="1">
            <a:spLocks/>
          </p:cNvSpPr>
          <p:nvPr/>
        </p:nvSpPr>
        <p:spPr>
          <a:xfrm>
            <a:off x="1241018" y="431351"/>
            <a:ext cx="10134712" cy="744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1" i="0" u="none" strike="noStrike" cap="none" spc="0" baseline="0">
                <a:solidFill>
                  <a:schemeClr val="bg1"/>
                </a:solidFill>
                <a:uFillTx/>
                <a:latin typeface="+mj-lt"/>
                <a:ea typeface="S Bonus UX"/>
                <a:cs typeface="Arial" panose="020B0604020202020204" pitchFamily="34" charset="0"/>
                <a:sym typeface="S Bonus UX"/>
              </a:defRPr>
            </a:lvl1pPr>
            <a:lvl2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2pPr>
            <a:lvl3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3pPr>
            <a:lvl4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4pPr>
            <a:lvl5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5pPr>
            <a:lvl6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6pPr>
            <a:lvl7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7pPr>
            <a:lvl8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8pPr>
            <a:lvl9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00AA44"/>
                </a:solidFill>
                <a:uFillTx/>
                <a:latin typeface="S Bonus UX"/>
                <a:ea typeface="S Bonus UX"/>
                <a:cs typeface="S Bonus UX"/>
                <a:sym typeface="S Bonus UX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4000" b="0" dirty="0">
                <a:solidFill>
                  <a:srgbClr val="01752D"/>
                </a:solidFill>
                <a:latin typeface="S Bonus Display Bold"/>
              </a:rPr>
              <a:t>KAUPAN MEDIAN CLOSED-LOOP EKOSYSTEEMI</a:t>
            </a:r>
            <a:endParaRPr kumimoji="0" lang="fi-FI" sz="4000" b="0" i="0" u="none" strike="noStrike" kern="0" cap="none" spc="0" normalizeH="0" baseline="0" noProof="0" dirty="0">
              <a:ln>
                <a:noFill/>
              </a:ln>
              <a:solidFill>
                <a:srgbClr val="01752D"/>
              </a:solidFill>
              <a:effectLst/>
              <a:uLnTx/>
              <a:uFillTx/>
              <a:latin typeface="S Bonus Display Bold"/>
              <a:cs typeface="Arial" panose="020B0604020202020204" pitchFamily="34" charset="0"/>
              <a:sym typeface="S Bonus UX"/>
            </a:endParaRPr>
          </a:p>
        </p:txBody>
      </p:sp>
      <p:cxnSp>
        <p:nvCxnSpPr>
          <p:cNvPr id="17" name="Suora yhdysviiva 43">
            <a:extLst>
              <a:ext uri="{FF2B5EF4-FFF2-40B4-BE49-F238E27FC236}">
                <a16:creationId xmlns:a16="http://schemas.microsoft.com/office/drawing/2014/main" id="{DF72172D-1352-7805-EBCD-2B26AE9A9E65}"/>
              </a:ext>
            </a:extLst>
          </p:cNvPr>
          <p:cNvCxnSpPr>
            <a:cxnSpLocks/>
          </p:cNvCxnSpPr>
          <p:nvPr/>
        </p:nvCxnSpPr>
        <p:spPr>
          <a:xfrm flipV="1">
            <a:off x="8691411" y="1937043"/>
            <a:ext cx="0" cy="243780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uora yhdysviiva 43">
            <a:extLst>
              <a:ext uri="{FF2B5EF4-FFF2-40B4-BE49-F238E27FC236}">
                <a16:creationId xmlns:a16="http://schemas.microsoft.com/office/drawing/2014/main" id="{9AB3398D-297B-480E-1374-2F61C8095C47}"/>
              </a:ext>
            </a:extLst>
          </p:cNvPr>
          <p:cNvCxnSpPr>
            <a:cxnSpLocks/>
          </p:cNvCxnSpPr>
          <p:nvPr/>
        </p:nvCxnSpPr>
        <p:spPr>
          <a:xfrm flipV="1">
            <a:off x="5952935" y="2375144"/>
            <a:ext cx="0" cy="517057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uora yhdysviiva 43">
            <a:extLst>
              <a:ext uri="{FF2B5EF4-FFF2-40B4-BE49-F238E27FC236}">
                <a16:creationId xmlns:a16="http://schemas.microsoft.com/office/drawing/2014/main" id="{06324718-1752-FE79-2F24-3B27E592B620}"/>
              </a:ext>
            </a:extLst>
          </p:cNvPr>
          <p:cNvCxnSpPr>
            <a:cxnSpLocks/>
          </p:cNvCxnSpPr>
          <p:nvPr/>
        </p:nvCxnSpPr>
        <p:spPr>
          <a:xfrm flipV="1">
            <a:off x="9756141" y="5287664"/>
            <a:ext cx="0" cy="323056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uora yhdysviiva 43">
            <a:extLst>
              <a:ext uri="{FF2B5EF4-FFF2-40B4-BE49-F238E27FC236}">
                <a16:creationId xmlns:a16="http://schemas.microsoft.com/office/drawing/2014/main" id="{CCAE604F-B071-98D9-AC99-22AC21F99E9B}"/>
              </a:ext>
            </a:extLst>
          </p:cNvPr>
          <p:cNvCxnSpPr>
            <a:cxnSpLocks/>
          </p:cNvCxnSpPr>
          <p:nvPr/>
        </p:nvCxnSpPr>
        <p:spPr>
          <a:xfrm flipV="1">
            <a:off x="5221659" y="5549591"/>
            <a:ext cx="0" cy="215371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uora yhdysviiva 43">
            <a:extLst>
              <a:ext uri="{FF2B5EF4-FFF2-40B4-BE49-F238E27FC236}">
                <a16:creationId xmlns:a16="http://schemas.microsoft.com/office/drawing/2014/main" id="{908DFD4A-7A35-C91B-CF04-BDEC66C17ED1}"/>
              </a:ext>
            </a:extLst>
          </p:cNvPr>
          <p:cNvCxnSpPr>
            <a:cxnSpLocks/>
          </p:cNvCxnSpPr>
          <p:nvPr/>
        </p:nvCxnSpPr>
        <p:spPr>
          <a:xfrm>
            <a:off x="1780754" y="3439291"/>
            <a:ext cx="726185" cy="0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21">
            <a:extLst>
              <a:ext uri="{FF2B5EF4-FFF2-40B4-BE49-F238E27FC236}">
                <a16:creationId xmlns:a16="http://schemas.microsoft.com/office/drawing/2014/main" id="{69580F99-85C6-29EA-5072-217A6F537CA3}"/>
              </a:ext>
            </a:extLst>
          </p:cNvPr>
          <p:cNvSpPr txBox="1"/>
          <p:nvPr/>
        </p:nvSpPr>
        <p:spPr>
          <a:xfrm>
            <a:off x="4620319" y="1615889"/>
            <a:ext cx="2461648" cy="7155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 Bonus UX"/>
                <a:cs typeface="Calibri"/>
                <a:sym typeface="Calibri"/>
              </a:rPr>
              <a:t>Ostodatan ja potentiaalin analysointi </a:t>
            </a:r>
            <a:r>
              <a:rPr lang="fi-FI" sz="1500" dirty="0">
                <a:solidFill>
                  <a:schemeClr val="accent1"/>
                </a:solidFill>
                <a:latin typeface="S Bonus UX"/>
                <a:cs typeface="Calibri"/>
              </a:rPr>
              <a:t>sekä </a:t>
            </a:r>
            <a:r>
              <a:rPr kumimoji="0" lang="fi-FI" sz="15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 Bonus UX"/>
                <a:cs typeface="Calibri"/>
                <a:sym typeface="Calibri"/>
              </a:rPr>
              <a:t>jatkuva parantaminen</a:t>
            </a:r>
          </a:p>
        </p:txBody>
      </p:sp>
      <p:sp>
        <p:nvSpPr>
          <p:cNvPr id="21" name="TextBox 123">
            <a:extLst>
              <a:ext uri="{FF2B5EF4-FFF2-40B4-BE49-F238E27FC236}">
                <a16:creationId xmlns:a16="http://schemas.microsoft.com/office/drawing/2014/main" id="{D8EA4363-ACDB-D782-11E5-438D9A4AD806}"/>
              </a:ext>
            </a:extLst>
          </p:cNvPr>
          <p:cNvSpPr txBox="1"/>
          <p:nvPr/>
        </p:nvSpPr>
        <p:spPr>
          <a:xfrm>
            <a:off x="3956518" y="5836968"/>
            <a:ext cx="2526618" cy="7155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fi-FI" sz="1500" dirty="0">
                <a:solidFill>
                  <a:schemeClr val="accent1"/>
                </a:solidFill>
                <a:latin typeface="S Bonus UX"/>
                <a:cs typeface="Calibri"/>
              </a:rPr>
              <a:t>Kampanjajakso (kohderyhmän altistaminen mainonnalle)</a:t>
            </a:r>
            <a:endParaRPr kumimoji="0" lang="fi-FI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 Bonus UX"/>
              <a:cs typeface="Calibri"/>
              <a:sym typeface="Calibri"/>
            </a:endParaRPr>
          </a:p>
        </p:txBody>
      </p:sp>
      <p:sp>
        <p:nvSpPr>
          <p:cNvPr id="34" name="TextBox 123">
            <a:extLst>
              <a:ext uri="{FF2B5EF4-FFF2-40B4-BE49-F238E27FC236}">
                <a16:creationId xmlns:a16="http://schemas.microsoft.com/office/drawing/2014/main" id="{C20672F7-5F1E-DF23-9F9E-C660CA93E1E3}"/>
              </a:ext>
            </a:extLst>
          </p:cNvPr>
          <p:cNvSpPr txBox="1"/>
          <p:nvPr/>
        </p:nvSpPr>
        <p:spPr>
          <a:xfrm>
            <a:off x="8287131" y="5694716"/>
            <a:ext cx="2938019" cy="5078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fi-FI" sz="1500" dirty="0">
                <a:solidFill>
                  <a:schemeClr val="accent1"/>
                </a:solidFill>
                <a:latin typeface="S Bonus UX"/>
                <a:cs typeface="Calibri"/>
              </a:rPr>
              <a:t>Ostokäyttäytymisen vertaaminen verrokkiryhmään, </a:t>
            </a:r>
            <a:endParaRPr kumimoji="0" lang="fi-FI" sz="1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 Bonus UX"/>
              <a:cs typeface="Calibri"/>
              <a:sym typeface="Calibri"/>
            </a:endParaRPr>
          </a:p>
        </p:txBody>
      </p:sp>
      <p:sp>
        <p:nvSpPr>
          <p:cNvPr id="46" name="Oval 36">
            <a:extLst>
              <a:ext uri="{FF2B5EF4-FFF2-40B4-BE49-F238E27FC236}">
                <a16:creationId xmlns:a16="http://schemas.microsoft.com/office/drawing/2014/main" id="{3E21DF93-BDC2-A5D8-B1CC-16D8597FA8C5}"/>
              </a:ext>
            </a:extLst>
          </p:cNvPr>
          <p:cNvSpPr/>
          <p:nvPr/>
        </p:nvSpPr>
        <p:spPr>
          <a:xfrm>
            <a:off x="6688704" y="4227676"/>
            <a:ext cx="656376" cy="65657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0D6D44"/>
                </a:solidFill>
                <a:latin typeface="S Bonus Display Black" panose="020B0606030202010107" pitchFamily="34" charset="77"/>
                <a:cs typeface="Arial" panose="020B0604020202020204" pitchFamily="34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6D44"/>
              </a:solidFill>
              <a:effectLst/>
              <a:uLnTx/>
              <a:uFillTx/>
              <a:latin typeface="S Bonus Display Black" panose="020B0606030202010107" pitchFamily="34" charset="77"/>
              <a:ea typeface="+mn-ea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47" name="Suora yhdysviiva 43">
            <a:extLst>
              <a:ext uri="{FF2B5EF4-FFF2-40B4-BE49-F238E27FC236}">
                <a16:creationId xmlns:a16="http://schemas.microsoft.com/office/drawing/2014/main" id="{5EFB0741-6062-E34B-FAFC-23F67F511778}"/>
              </a:ext>
            </a:extLst>
          </p:cNvPr>
          <p:cNvCxnSpPr>
            <a:cxnSpLocks/>
          </p:cNvCxnSpPr>
          <p:nvPr/>
        </p:nvCxnSpPr>
        <p:spPr>
          <a:xfrm flipV="1">
            <a:off x="7016892" y="4943548"/>
            <a:ext cx="0" cy="291731"/>
          </a:xfrm>
          <a:prstGeom prst="line">
            <a:avLst/>
          </a:prstGeom>
          <a:noFill/>
          <a:ln w="22225" cap="rnd">
            <a:solidFill>
              <a:schemeClr val="accent1"/>
            </a:solidFill>
            <a:prstDash val="sysDot"/>
            <a:round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Box 123">
            <a:extLst>
              <a:ext uri="{FF2B5EF4-FFF2-40B4-BE49-F238E27FC236}">
                <a16:creationId xmlns:a16="http://schemas.microsoft.com/office/drawing/2014/main" id="{26BAB4D1-B483-8142-EBA4-7815BC05C73C}"/>
              </a:ext>
            </a:extLst>
          </p:cNvPr>
          <p:cNvSpPr txBox="1"/>
          <p:nvPr/>
        </p:nvSpPr>
        <p:spPr>
          <a:xfrm>
            <a:off x="6437427" y="5310638"/>
            <a:ext cx="844230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55449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fi-FI" sz="1500" dirty="0">
                <a:solidFill>
                  <a:schemeClr val="accent1"/>
                </a:solidFill>
                <a:latin typeface="S Bonus UX"/>
                <a:cs typeface="Calibri"/>
              </a:rPr>
              <a:t>ROAS</a:t>
            </a:r>
            <a:endParaRPr kumimoji="0" lang="fi-FI" sz="1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 Bonus UX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8156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6E5075-BCA0-A906-EBEA-0C69C306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380153"/>
            <a:ext cx="10369550" cy="2361456"/>
          </a:xfrm>
        </p:spPr>
        <p:txBody>
          <a:bodyPr/>
          <a:lstStyle/>
          <a:p>
            <a:r>
              <a:rPr lang="fi-FI" sz="8800"/>
              <a:t>S-RYHMÄN OMA </a:t>
            </a:r>
            <a:br>
              <a:rPr lang="fi-FI" sz="8800"/>
            </a:br>
            <a:r>
              <a:rPr lang="fi-FI" sz="8800"/>
              <a:t>KAUPAN MEDIA</a:t>
            </a:r>
            <a:endParaRPr lang="fi-FI" sz="880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4F38F-378D-EF57-2EC8-6583B5106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62" y="3257550"/>
            <a:ext cx="3439116" cy="431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63522-0658-65E5-0088-A2705F03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37630" y="3257550"/>
            <a:ext cx="3439116" cy="43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9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.%#m.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6&quot;&gt;&lt;elem m_fUsage=&quot;2.75705613910000035816E+00&quot;&gt;&lt;m_msothmcolidx val=&quot;0&quot;/&gt;&lt;m_rgb r=&quot;91&quot; g=&quot;FF&quot; b=&quot;BB&quot;/&gt;&lt;/elem&gt;&lt;elem m_fUsage=&quot;1.00973789999999996603E+00&quot;&gt;&lt;m_msothmcolidx val=&quot;0&quot;/&gt;&lt;m_rgb r=&quot;FF&quot; g=&quot;C7&quot; b=&quot;66&quot;/&gt;&lt;/elem&gt;&lt;elem m_fUsage=&quot;9.00000000000000022204E-01&quot;&gt;&lt;m_msothmcolidx val=&quot;0&quot;/&gt;&lt;m_rgb r=&quot;1E&quot; g=&quot;D5&quot; b=&quot;FF&quot;/&gt;&lt;/elem&gt;&lt;elem m_fUsage=&quot;8.10000000000000053291E-01&quot;&gt;&lt;m_msothmcolidx val=&quot;0&quot;/&gt;&lt;m_rgb r=&quot;00&quot; g=&quot;53&quot; b=&quot;65&quot;/&gt;&lt;/elem&gt;&lt;elem m_fUsage=&quot;7.29000000000000092371E-01&quot;&gt;&lt;m_msothmcolidx val=&quot;0&quot;/&gt;&lt;m_rgb r=&quot;00&quot; g=&quot;37&quot; b=&quot;43&quot;/&gt;&lt;/elem&gt;&lt;elem m_fUsage=&quot;6.56100000000000127542E-01&quot;&gt;&lt;m_msothmcolidx val=&quot;0&quot;/&gt;&lt;m_rgb r=&quot;B4&quot; g=&quot;F1&quot; b=&quot;FF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1BD5D5BC-219F-45A3-9821-45100E2E8D06}"/>
    </a:ext>
  </a:extLst>
</a:theme>
</file>

<file path=ppt/theme/theme10.xml><?xml version="1.0" encoding="utf-8"?>
<a:theme xmlns:a="http://schemas.openxmlformats.org/drawingml/2006/main" name="1_3 Tekstisivu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_PowerPoint_Pohja_2603.potx" id="{CAF0ABE6-EA92-4472-A0A4-DC344082ED0A}" vid="{D517A4F6-F683-44A4-A055-285EAD4EE700}"/>
    </a:ext>
  </a:extLst>
</a:theme>
</file>

<file path=ppt/theme/theme11.xml><?xml version="1.0" encoding="utf-8"?>
<a:theme xmlns:a="http://schemas.openxmlformats.org/drawingml/2006/main" name="2_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1BD5D5BC-219F-45A3-9821-45100E2E8D06}"/>
    </a:ext>
  </a:extLst>
</a:theme>
</file>

<file path=ppt/theme/theme12.xml><?xml version="1.0" encoding="utf-8"?>
<a:theme xmlns:a="http://schemas.openxmlformats.org/drawingml/2006/main" name="8_2. Kuvalliset otsiko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_PowerPoint_Pohja_2603.potx" id="{CAF0ABE6-EA92-4472-A0A4-DC344082ED0A}" vid="{13621DEF-F779-4074-A6F0-E50E8744EBC2}"/>
    </a:ext>
  </a:extLst>
</a:theme>
</file>

<file path=ppt/theme/theme13.xml><?xml version="1.0" encoding="utf-8"?>
<a:theme xmlns:a="http://schemas.openxmlformats.org/drawingml/2006/main" name="3_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1BD5D5BC-219F-45A3-9821-45100E2E8D06}"/>
    </a:ext>
  </a:extLst>
</a:theme>
</file>

<file path=ppt/theme/theme14.xml><?xml version="1.0" encoding="utf-8"?>
<a:theme xmlns:a="http://schemas.openxmlformats.org/drawingml/2006/main" name="10_3 Tekstisivu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_PowerPoint_Pohja_2603.potx" id="{CAF0ABE6-EA92-4472-A0A4-DC344082ED0A}" vid="{D517A4F6-F683-44A4-A055-285EAD4EE700}"/>
    </a:ext>
  </a:extLst>
</a:theme>
</file>

<file path=ppt/theme/theme1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. Kuvalliset otsiko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3AC46B54-2D0D-4257-A162-90CB530EB74A}"/>
    </a:ext>
  </a:extLst>
</a:theme>
</file>

<file path=ppt/theme/theme3.xml><?xml version="1.0" encoding="utf-8"?>
<a:theme xmlns:a="http://schemas.openxmlformats.org/drawingml/2006/main" name="2_2. Kuvalliset otsiko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3AC46B54-2D0D-4257-A162-90CB530EB74A}"/>
    </a:ext>
  </a:extLst>
</a:theme>
</file>

<file path=ppt/theme/theme4.xml><?xml version="1.0" encoding="utf-8"?>
<a:theme xmlns:a="http://schemas.openxmlformats.org/drawingml/2006/main" name="7_2. Kuvalliset otsiko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_PowerPoint_Pohja_2603.potx" id="{CAF0ABE6-EA92-4472-A0A4-DC344082ED0A}" vid="{13621DEF-F779-4074-A6F0-E50E8744EBC2}"/>
    </a:ext>
  </a:extLst>
</a:theme>
</file>

<file path=ppt/theme/theme5.xml><?xml version="1.0" encoding="utf-8"?>
<a:theme xmlns:a="http://schemas.openxmlformats.org/drawingml/2006/main" name="5_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1BD5D5BC-219F-45A3-9821-45100E2E8D06}"/>
    </a:ext>
  </a:extLst>
</a:theme>
</file>

<file path=ppt/theme/theme6.xml><?xml version="1.0" encoding="utf-8"?>
<a:theme xmlns:a="http://schemas.openxmlformats.org/drawingml/2006/main" name="6_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1BD5D5BC-219F-45A3-9821-45100E2E8D06}"/>
    </a:ext>
  </a:extLst>
</a:theme>
</file>

<file path=ppt/theme/theme7.xml><?xml version="1.0" encoding="utf-8"?>
<a:theme xmlns:a="http://schemas.openxmlformats.org/drawingml/2006/main" name="3 Tekstisivu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A2032131-0E3F-4565-9B70-1FB93451265E}"/>
    </a:ext>
  </a:extLst>
</a:theme>
</file>

<file path=ppt/theme/theme8.xml><?xml version="1.0" encoding="utf-8"?>
<a:theme xmlns:a="http://schemas.openxmlformats.org/drawingml/2006/main" name="5 Teksti ja kuva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5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6" id="{3D547CBB-20F2-4EC3-8A1F-7F237DC97571}" vid="{79F3CBAC-F3CE-4E91-8C53-2235468BD924}"/>
    </a:ext>
  </a:extLst>
</a:theme>
</file>

<file path=ppt/theme/theme9.xml><?xml version="1.0" encoding="utf-8"?>
<a:theme xmlns:a="http://schemas.openxmlformats.org/drawingml/2006/main" name="1_1 Etusivut">
  <a:themeElements>
    <a:clrScheme name="S vihreä huomioväreillä">
      <a:dk1>
        <a:srgbClr val="000000"/>
      </a:dk1>
      <a:lt1>
        <a:srgbClr val="FFFFFF"/>
      </a:lt1>
      <a:dk2>
        <a:srgbClr val="00EB5A"/>
      </a:dk2>
      <a:lt2>
        <a:srgbClr val="4B5054"/>
      </a:lt2>
      <a:accent1>
        <a:srgbClr val="0D6D44"/>
      </a:accent1>
      <a:accent2>
        <a:srgbClr val="00AA46"/>
      </a:accent2>
      <a:accent3>
        <a:srgbClr val="B70000"/>
      </a:accent3>
      <a:accent4>
        <a:srgbClr val="FFA200"/>
      </a:accent4>
      <a:accent5>
        <a:srgbClr val="006E87"/>
      </a:accent5>
      <a:accent6>
        <a:srgbClr val="7D8287"/>
      </a:accent6>
      <a:hlink>
        <a:srgbClr val="000000"/>
      </a:hlink>
      <a:folHlink>
        <a:srgbClr val="000000"/>
      </a:folHlink>
    </a:clrScheme>
    <a:fontScheme name="S PowerPoint">
      <a:majorFont>
        <a:latin typeface="S Bonus Display Bold"/>
        <a:ea typeface="Calibri"/>
        <a:cs typeface="Calibri"/>
      </a:majorFont>
      <a:minorFont>
        <a:latin typeface="S Bonus UX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rgbClr val="00AA4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5544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 dirty="0" err="1" smtClean="0">
            <a:ln>
              <a:noFill/>
            </a:ln>
            <a:solidFill>
              <a:schemeClr val="bg1"/>
            </a:solidFill>
            <a:effectLst/>
            <a:uFillTx/>
            <a:latin typeface="+mn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AA46"/>
          </a:solidFill>
          <a:prstDash val="solid"/>
          <a:round/>
          <a:tailEnd type="none" w="med" len="med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square" rtlCol="0">
        <a:spAutoFit/>
      </a:bodyPr>
      <a:lstStyle>
        <a:defPPr marL="0" indent="0" algn="l">
          <a:lnSpc>
            <a:spcPct val="90000"/>
          </a:lnSpc>
          <a:spcAft>
            <a:spcPts val="500"/>
          </a:spcAft>
          <a:buFont typeface="Arial" panose="020B0604020202020204" pitchFamily="34" charset="0"/>
          <a:buNone/>
          <a:defRPr sz="15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mart Marketing &amp; Brändit_Toimintamalli_Markk jory 13 09 2021" id="{22ECABC8-100A-634E-91A4-70802D05F6FB}" vid="{AEE03003-3449-304D-8B4F-D4982A4D196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83ad31a-08dc-41c5-a6d3-af1037711d46">
      <UserInfo>
        <DisplayName>Juusela Anssi, SOK</DisplayName>
        <AccountId>24</AccountId>
        <AccountType/>
      </UserInfo>
      <UserInfo>
        <DisplayName>SharingLinks.6653994a-216d-40e0-acb8-adfc36196386.Flexible.48c735cb-df41-4cfa-a308-f3354d3e5e6c</DisplayName>
        <AccountId>43</AccountId>
        <AccountType/>
      </UserInfo>
      <UserInfo>
        <DisplayName>Koskinen Hannaleena, SOK MEDIALIIKETOIMINTA</DisplayName>
        <AccountId>14</AccountId>
        <AccountType/>
      </UserInfo>
      <UserInfo>
        <DisplayName>Rautakorpi Aleksi, SOK Medialiiketoiminta</DisplayName>
        <AccountId>12</AccountId>
        <AccountType/>
      </UserInfo>
      <UserInfo>
        <DisplayName>Veteläinen Jukka, SOK Medialiiketoiminta</DisplayName>
        <AccountId>208</AccountId>
        <AccountType/>
      </UserInfo>
      <UserInfo>
        <DisplayName>Sassi Anne, SOK Medialiiketoiminta</DisplayName>
        <AccountId>16</AccountId>
        <AccountType/>
      </UserInfo>
      <UserInfo>
        <DisplayName>NH Oslo 6A SOK (8) (SOK MEDIAn käytössä)</DisplayName>
        <AccountId>455</AccountId>
        <AccountType/>
      </UserInfo>
    </SharedWithUsers>
    <TaxCatchAll xmlns="783ad31a-08dc-41c5-a6d3-af1037711d46" xsi:nil="true"/>
    <lcf76f155ced4ddcb4097134ff3c332f xmlns="92d5b2af-020a-45e4-8cf8-e681e823206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36C219A93955C409D7C6526E9329050" ma:contentTypeVersion="17" ma:contentTypeDescription="Luo uusi asiakirja." ma:contentTypeScope="" ma:versionID="b18ccb4ca18a4b1b79b721c2a79fd7d4">
  <xsd:schema xmlns:xsd="http://www.w3.org/2001/XMLSchema" xmlns:xs="http://www.w3.org/2001/XMLSchema" xmlns:p="http://schemas.microsoft.com/office/2006/metadata/properties" xmlns:ns2="92d5b2af-020a-45e4-8cf8-e681e8232067" xmlns:ns3="783ad31a-08dc-41c5-a6d3-af1037711d46" targetNamespace="http://schemas.microsoft.com/office/2006/metadata/properties" ma:root="true" ma:fieldsID="faf2f4fb1b211092177e6b520cecb3a4" ns2:_="" ns3:_="">
    <xsd:import namespace="92d5b2af-020a-45e4-8cf8-e681e8232067"/>
    <xsd:import namespace="783ad31a-08dc-41c5-a6d3-af1037711d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5b2af-020a-45e4-8cf8-e681e82320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02f186e1-7883-43b3-90ab-03e4d79fa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ad31a-08dc-41c5-a6d3-af1037711d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d10ecb3-c48d-4ea4-8f01-5203c5573dba}" ma:internalName="TaxCatchAll" ma:showField="CatchAllData" ma:web="783ad31a-08dc-41c5-a6d3-af1037711d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1E64CA-3DA3-419C-8317-100C55C65200}">
  <ds:schemaRefs>
    <ds:schemaRef ds:uri="822204c2-624c-491f-8322-bb5e9cb53b50"/>
    <ds:schemaRef ds:uri="http://www.w3.org/XML/1998/namespace"/>
    <ds:schemaRef ds:uri="http://schemas.microsoft.com/office/infopath/2007/PartnerControls"/>
    <ds:schemaRef ds:uri="183df9e2-0b50-425b-b5ec-e027af0c1564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aadb3eef-18cc-46d6-b81e-9eb60dd7c60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D4236BA-B2EC-4D27-B82B-474889C688F2}"/>
</file>

<file path=customXml/itemProps3.xml><?xml version="1.0" encoding="utf-8"?>
<ds:datastoreItem xmlns:ds="http://schemas.openxmlformats.org/officeDocument/2006/customXml" ds:itemID="{5B2AF227-4E23-48FE-8A0A-9C5E21B657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483</Words>
  <Application>Microsoft Macintosh PowerPoint</Application>
  <PresentationFormat>Laajakuva</PresentationFormat>
  <Paragraphs>107</Paragraphs>
  <Slides>15</Slides>
  <Notes>8</Notes>
  <HiddenSlides>0</HiddenSlides>
  <MMClips>0</MMClips>
  <ScaleCrop>false</ScaleCrop>
  <HeadingPairs>
    <vt:vector size="8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14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38" baseType="lpstr">
      <vt:lpstr>S Bonus Display SemiBold</vt:lpstr>
      <vt:lpstr>S Bonus Display Black</vt:lpstr>
      <vt:lpstr>S Bonus Text</vt:lpstr>
      <vt:lpstr>Calibri</vt:lpstr>
      <vt:lpstr>S Bonus Display Bold</vt:lpstr>
      <vt:lpstr>Calibri Light</vt:lpstr>
      <vt:lpstr>Arial</vt:lpstr>
      <vt:lpstr>S Bonus UX</vt:lpstr>
      <vt:lpstr>1 Etusivut</vt:lpstr>
      <vt:lpstr>2. Kuvalliset otsikot</vt:lpstr>
      <vt:lpstr>2_2. Kuvalliset otsikot</vt:lpstr>
      <vt:lpstr>7_2. Kuvalliset otsikot</vt:lpstr>
      <vt:lpstr>5_1 Etusivut</vt:lpstr>
      <vt:lpstr>6_1 Etusivut</vt:lpstr>
      <vt:lpstr>3 Tekstisivu</vt:lpstr>
      <vt:lpstr>5 Teksti ja kuva</vt:lpstr>
      <vt:lpstr>1_1 Etusivut</vt:lpstr>
      <vt:lpstr>1_3 Tekstisivu</vt:lpstr>
      <vt:lpstr>2_1 Etusivut</vt:lpstr>
      <vt:lpstr>8_2. Kuvalliset otsikot</vt:lpstr>
      <vt:lpstr>3_1 Etusivut</vt:lpstr>
      <vt:lpstr>10_3 Tekstisivu</vt:lpstr>
      <vt:lpstr>think-cell Slide</vt:lpstr>
      <vt:lpstr>KAUPAN MEDIAN MENESTYKSEN MITTARIT</vt:lpstr>
      <vt:lpstr>PowerPoint-esitys</vt:lpstr>
      <vt:lpstr>MEGATRENDI NIMELTÄ KAUPAN MEDIA</vt:lpstr>
      <vt:lpstr>RETAIL MEDIA MAAILMALLA</vt:lpstr>
      <vt:lpstr>KAUPAN MEDIAAN OHJATUT INVESTOINNIT EUROOPASSA YLITTÄVÄT 25 MILJARDIA EUROA VUOTEEN 2027 MENNESSÄ</vt:lpstr>
      <vt:lpstr>MIKSI KAUPAN MEDIA ON KIINNOSTAVA MAHDOLLISUUS MAINOSTAJALLE?</vt:lpstr>
      <vt:lpstr>MIKSI KAUPAN MEDIA ON KIINNOSTAVA MAHDOLLISUUS MAINOSTAJALLE?</vt:lpstr>
      <vt:lpstr>PowerPoint-esitys</vt:lpstr>
      <vt:lpstr>S-RYHMÄN OMA  KAUPAN MEDIA</vt:lpstr>
      <vt:lpstr>TIETO  LISÄÄ  TULOKSIA</vt:lpstr>
      <vt:lpstr>Menestystarinoita kaikilla markkinoinnin mittareilla</vt:lpstr>
      <vt:lpstr>PowerPoint-esitys</vt:lpstr>
      <vt:lpstr>NÄIN SE TEHDÄÄN</vt:lpstr>
      <vt:lpstr>PowerPoint-esitys</vt:lpstr>
      <vt:lpstr>KIITOS! smartmarketing@sok.fi www.smartmarketing.fi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S BONUS DISPLAY BOLD</dc:title>
  <dc:creator>Kostilainen Jyrki, SOK Medialiiketoiminta</dc:creator>
  <cp:lastModifiedBy>Lemmetyinen Elmeri, SOK Medialiiketoiminta</cp:lastModifiedBy>
  <cp:revision>4</cp:revision>
  <cp:lastPrinted>2020-05-12T12:28:09Z</cp:lastPrinted>
  <dcterms:created xsi:type="dcterms:W3CDTF">2021-06-03T11:07:31Z</dcterms:created>
  <dcterms:modified xsi:type="dcterms:W3CDTF">2023-12-08T10:45:57Z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0x0101004AAC68D17065634DA189A72F34D1A734</vt:lpwstr>
  </property>
  <property fmtid="{D5CDD505-2E9C-101B-9397-08002B2CF9AE}" pid="3" name="MediaServiceImageTags">
    <vt:lpwstr/>
  </property>
</Properties>
</file>